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28" r:id="rId5"/>
    <p:sldId id="343" r:id="rId6"/>
    <p:sldId id="329" r:id="rId7"/>
    <p:sldId id="330" r:id="rId8"/>
    <p:sldId id="341" r:id="rId9"/>
    <p:sldId id="315" r:id="rId10"/>
    <p:sldId id="332" r:id="rId11"/>
    <p:sldId id="333" r:id="rId12"/>
    <p:sldId id="334" r:id="rId13"/>
    <p:sldId id="335" r:id="rId14"/>
    <p:sldId id="336" r:id="rId15"/>
    <p:sldId id="337" r:id="rId16"/>
    <p:sldId id="338" r:id="rId17"/>
    <p:sldId id="339" r:id="rId18"/>
    <p:sldId id="340" r:id="rId19"/>
    <p:sldId id="30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34EA30C-0C35-4BEF-BE1B-E6B5E1F1B0E7}" name="Lujain Alsaibai" initials="LA" userId="a9a3e73105421bf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F06B"/>
    <a:srgbClr val="CCFFC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41" autoAdjust="0"/>
  </p:normalViewPr>
  <p:slideViewPr>
    <p:cSldViewPr snapToGrid="0">
      <p:cViewPr varScale="1">
        <p:scale>
          <a:sx n="67" d="100"/>
          <a:sy n="67" d="100"/>
        </p:scale>
        <p:origin x="644" y="60"/>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anth Nair" userId="f1103101d0c1f7f4" providerId="LiveId" clId="{B4515390-97A5-4F20-B59F-73A24C1243F2}"/>
    <pc:docChg chg="undo custSel modSld">
      <pc:chgData name="Prashanth Nair" userId="f1103101d0c1f7f4" providerId="LiveId" clId="{B4515390-97A5-4F20-B59F-73A24C1243F2}" dt="2025-09-20T10:32:20.235" v="406" actId="478"/>
      <pc:docMkLst>
        <pc:docMk/>
      </pc:docMkLst>
      <pc:sldChg chg="addSp modSp mod">
        <pc:chgData name="Prashanth Nair" userId="f1103101d0c1f7f4" providerId="LiveId" clId="{B4515390-97A5-4F20-B59F-73A24C1243F2}" dt="2025-09-17T23:34:43.742" v="135" actId="14100"/>
        <pc:sldMkLst>
          <pc:docMk/>
          <pc:sldMk cId="3401748718" sldId="304"/>
        </pc:sldMkLst>
        <pc:spChg chg="add mod">
          <ac:chgData name="Prashanth Nair" userId="f1103101d0c1f7f4" providerId="LiveId" clId="{B4515390-97A5-4F20-B59F-73A24C1243F2}" dt="2025-09-17T23:34:37.024" v="133" actId="1076"/>
          <ac:spMkLst>
            <pc:docMk/>
            <pc:sldMk cId="3401748718" sldId="304"/>
            <ac:spMk id="24" creationId="{24BF00EC-97A7-08DF-69FB-E0116E1FF754}"/>
          </ac:spMkLst>
        </pc:spChg>
        <pc:spChg chg="add mod">
          <ac:chgData name="Prashanth Nair" userId="f1103101d0c1f7f4" providerId="LiveId" clId="{B4515390-97A5-4F20-B59F-73A24C1243F2}" dt="2025-09-17T23:34:39.120" v="134" actId="1076"/>
          <ac:spMkLst>
            <pc:docMk/>
            <pc:sldMk cId="3401748718" sldId="304"/>
            <ac:spMk id="26" creationId="{6523E35E-7463-22C8-595A-4EBDB04E201B}"/>
          </ac:spMkLst>
        </pc:spChg>
        <pc:spChg chg="mod">
          <ac:chgData name="Prashanth Nair" userId="f1103101d0c1f7f4" providerId="LiveId" clId="{B4515390-97A5-4F20-B59F-73A24C1243F2}" dt="2025-09-17T23:34:14.984" v="124" actId="1076"/>
          <ac:spMkLst>
            <pc:docMk/>
            <pc:sldMk cId="3401748718" sldId="304"/>
            <ac:spMk id="53" creationId="{A1BA25EE-129B-D556-E8C0-53CDAB990633}"/>
          </ac:spMkLst>
        </pc:spChg>
        <pc:spChg chg="mod">
          <ac:chgData name="Prashanth Nair" userId="f1103101d0c1f7f4" providerId="LiveId" clId="{B4515390-97A5-4F20-B59F-73A24C1243F2}" dt="2025-09-17T23:33:54.818" v="118" actId="1076"/>
          <ac:spMkLst>
            <pc:docMk/>
            <pc:sldMk cId="3401748718" sldId="304"/>
            <ac:spMk id="55" creationId="{D907BBFA-B815-3CB0-16D0-521A0A4D976E}"/>
          </ac:spMkLst>
        </pc:spChg>
        <pc:spChg chg="mod">
          <ac:chgData name="Prashanth Nair" userId="f1103101d0c1f7f4" providerId="LiveId" clId="{B4515390-97A5-4F20-B59F-73A24C1243F2}" dt="2025-09-17T21:52:48.574" v="80" actId="20577"/>
          <ac:spMkLst>
            <pc:docMk/>
            <pc:sldMk cId="3401748718" sldId="304"/>
            <ac:spMk id="56" creationId="{9E4152EA-F3FA-71D3-2448-DA5AB373234C}"/>
          </ac:spMkLst>
        </pc:spChg>
        <pc:picChg chg="add mod">
          <ac:chgData name="Prashanth Nair" userId="f1103101d0c1f7f4" providerId="LiveId" clId="{B4515390-97A5-4F20-B59F-73A24C1243F2}" dt="2025-09-17T23:34:43.742" v="135" actId="14100"/>
          <ac:picMkLst>
            <pc:docMk/>
            <pc:sldMk cId="3401748718" sldId="304"/>
            <ac:picMk id="3" creationId="{B29EAB22-4496-C14F-E5EF-7FD60BECF6E8}"/>
          </ac:picMkLst>
        </pc:picChg>
        <pc:picChg chg="mod">
          <ac:chgData name="Prashanth Nair" userId="f1103101d0c1f7f4" providerId="LiveId" clId="{B4515390-97A5-4F20-B59F-73A24C1243F2}" dt="2025-09-17T23:33:49.438" v="116" actId="1076"/>
          <ac:picMkLst>
            <pc:docMk/>
            <pc:sldMk cId="3401748718" sldId="304"/>
            <ac:picMk id="51" creationId="{8473F3EC-68E6-EB3F-3EE5-8F3B8911F850}"/>
          </ac:picMkLst>
        </pc:picChg>
      </pc:sldChg>
      <pc:sldChg chg="delSp mod">
        <pc:chgData name="Prashanth Nair" userId="f1103101d0c1f7f4" providerId="LiveId" clId="{B4515390-97A5-4F20-B59F-73A24C1243F2}" dt="2025-09-17T21:14:53.531" v="6" actId="478"/>
        <pc:sldMkLst>
          <pc:docMk/>
          <pc:sldMk cId="3696770303" sldId="315"/>
        </pc:sldMkLst>
      </pc:sldChg>
      <pc:sldChg chg="addSp delSp modSp mod">
        <pc:chgData name="Prashanth Nair" userId="f1103101d0c1f7f4" providerId="LiveId" clId="{B4515390-97A5-4F20-B59F-73A24C1243F2}" dt="2025-09-20T10:32:20.235" v="406" actId="478"/>
        <pc:sldMkLst>
          <pc:docMk/>
          <pc:sldMk cId="3001955992" sldId="328"/>
        </pc:sldMkLst>
        <pc:spChg chg="mod">
          <ac:chgData name="Prashanth Nair" userId="f1103101d0c1f7f4" providerId="LiveId" clId="{B4515390-97A5-4F20-B59F-73A24C1243F2}" dt="2025-09-20T10:32:15.454" v="405" actId="20577"/>
          <ac:spMkLst>
            <pc:docMk/>
            <pc:sldMk cId="3001955992" sldId="328"/>
            <ac:spMk id="3" creationId="{D88C20CF-C1EE-4092-B52D-FD4AB2AB2508}"/>
          </ac:spMkLst>
        </pc:spChg>
        <pc:spChg chg="add mod">
          <ac:chgData name="Prashanth Nair" userId="f1103101d0c1f7f4" providerId="LiveId" clId="{B4515390-97A5-4F20-B59F-73A24C1243F2}" dt="2025-09-20T10:32:20.235" v="406" actId="478"/>
          <ac:spMkLst>
            <pc:docMk/>
            <pc:sldMk cId="3001955992" sldId="328"/>
            <ac:spMk id="4" creationId="{17320240-09F4-35DB-95A8-CEC6BCF5C6EC}"/>
          </ac:spMkLst>
        </pc:spChg>
        <pc:spChg chg="del">
          <ac:chgData name="Prashanth Nair" userId="f1103101d0c1f7f4" providerId="LiveId" clId="{B4515390-97A5-4F20-B59F-73A24C1243F2}" dt="2025-09-20T10:32:20.235" v="406" actId="478"/>
          <ac:spMkLst>
            <pc:docMk/>
            <pc:sldMk cId="3001955992" sldId="328"/>
            <ac:spMk id="25" creationId="{BCA14AB3-F8C5-4601-B349-EC1B8C7B603A}"/>
          </ac:spMkLst>
        </pc:spChg>
        <pc:spChg chg="del">
          <ac:chgData name="Prashanth Nair" userId="f1103101d0c1f7f4" providerId="LiveId" clId="{B4515390-97A5-4F20-B59F-73A24C1243F2}" dt="2025-09-20T10:32:20.235" v="406" actId="478"/>
          <ac:spMkLst>
            <pc:docMk/>
            <pc:sldMk cId="3001955992" sldId="328"/>
            <ac:spMk id="29" creationId="{E83F2E96-9C2D-4D1E-96F8-93A9DB1304A0}"/>
          </ac:spMkLst>
        </pc:spChg>
        <pc:spChg chg="del">
          <ac:chgData name="Prashanth Nair" userId="f1103101d0c1f7f4" providerId="LiveId" clId="{B4515390-97A5-4F20-B59F-73A24C1243F2}" dt="2025-09-20T10:32:20.235" v="406" actId="478"/>
          <ac:spMkLst>
            <pc:docMk/>
            <pc:sldMk cId="3001955992" sldId="328"/>
            <ac:spMk id="33" creationId="{2F15E5CC-C708-41FE-A7A3-053E1BC87F4F}"/>
          </ac:spMkLst>
        </pc:spChg>
        <pc:spChg chg="del">
          <ac:chgData name="Prashanth Nair" userId="f1103101d0c1f7f4" providerId="LiveId" clId="{B4515390-97A5-4F20-B59F-73A24C1243F2}" dt="2025-09-20T10:32:20.235" v="406" actId="478"/>
          <ac:spMkLst>
            <pc:docMk/>
            <pc:sldMk cId="3001955992" sldId="328"/>
            <ac:spMk id="36" creationId="{600F09FF-0051-4C2F-8747-35EDBE996D02}"/>
          </ac:spMkLst>
        </pc:spChg>
      </pc:sldChg>
      <pc:sldChg chg="modSp mod">
        <pc:chgData name="Prashanth Nair" userId="f1103101d0c1f7f4" providerId="LiveId" clId="{B4515390-97A5-4F20-B59F-73A24C1243F2}" dt="2025-09-17T21:37:16.328" v="60" actId="1076"/>
        <pc:sldMkLst>
          <pc:docMk/>
          <pc:sldMk cId="2085521643" sldId="329"/>
        </pc:sldMkLst>
        <pc:spChg chg="mod">
          <ac:chgData name="Prashanth Nair" userId="f1103101d0c1f7f4" providerId="LiveId" clId="{B4515390-97A5-4F20-B59F-73A24C1243F2}" dt="2025-09-17T21:37:16.328" v="60" actId="1076"/>
          <ac:spMkLst>
            <pc:docMk/>
            <pc:sldMk cId="2085521643" sldId="329"/>
            <ac:spMk id="5" creationId="{383FB4D6-9BC3-91C5-504D-0E6D6CCE0313}"/>
          </ac:spMkLst>
        </pc:spChg>
      </pc:sldChg>
      <pc:sldChg chg="modSp mod">
        <pc:chgData name="Prashanth Nair" userId="f1103101d0c1f7f4" providerId="LiveId" clId="{B4515390-97A5-4F20-B59F-73A24C1243F2}" dt="2025-09-17T21:26:31.494" v="10" actId="14100"/>
        <pc:sldMkLst>
          <pc:docMk/>
          <pc:sldMk cId="3845228403" sldId="330"/>
        </pc:sldMkLst>
        <pc:spChg chg="mod">
          <ac:chgData name="Prashanth Nair" userId="f1103101d0c1f7f4" providerId="LiveId" clId="{B4515390-97A5-4F20-B59F-73A24C1243F2}" dt="2025-09-17T21:26:28.634" v="9" actId="14100"/>
          <ac:spMkLst>
            <pc:docMk/>
            <pc:sldMk cId="3845228403" sldId="330"/>
            <ac:spMk id="48" creationId="{EF1AF500-38F7-D6FD-5C54-C1A786E7F24C}"/>
          </ac:spMkLst>
        </pc:spChg>
        <pc:picChg chg="mod">
          <ac:chgData name="Prashanth Nair" userId="f1103101d0c1f7f4" providerId="LiveId" clId="{B4515390-97A5-4F20-B59F-73A24C1243F2}" dt="2025-09-17T21:26:31.494" v="10" actId="14100"/>
          <ac:picMkLst>
            <pc:docMk/>
            <pc:sldMk cId="3845228403" sldId="330"/>
            <ac:picMk id="14" creationId="{2D3E2A70-0C8B-F25E-81ED-C5B9C5A83FCE}"/>
          </ac:picMkLst>
        </pc:picChg>
      </pc:sldChg>
      <pc:sldChg chg="addSp modSp mod">
        <pc:chgData name="Prashanth Nair" userId="f1103101d0c1f7f4" providerId="LiveId" clId="{B4515390-97A5-4F20-B59F-73A24C1243F2}" dt="2025-09-17T21:14:26.458" v="5" actId="1076"/>
        <pc:sldMkLst>
          <pc:docMk/>
          <pc:sldMk cId="1026657724" sldId="332"/>
        </pc:sldMkLst>
        <pc:spChg chg="mod">
          <ac:chgData name="Prashanth Nair" userId="f1103101d0c1f7f4" providerId="LiveId" clId="{B4515390-97A5-4F20-B59F-73A24C1243F2}" dt="2025-09-17T21:13:58.664" v="3" actId="2085"/>
          <ac:spMkLst>
            <pc:docMk/>
            <pc:sldMk cId="1026657724" sldId="332"/>
            <ac:spMk id="18" creationId="{01E03D1F-92F4-E216-A44F-FE7E28EC31D0}"/>
          </ac:spMkLst>
        </pc:spChg>
        <pc:cxnChg chg="add mod">
          <ac:chgData name="Prashanth Nair" userId="f1103101d0c1f7f4" providerId="LiveId" clId="{B4515390-97A5-4F20-B59F-73A24C1243F2}" dt="2025-09-17T21:14:26.458" v="5" actId="1076"/>
          <ac:cxnSpMkLst>
            <pc:docMk/>
            <pc:sldMk cId="1026657724" sldId="332"/>
            <ac:cxnSpMk id="9" creationId="{71AF0937-C540-C2AD-1DA0-916FD0CCEF1B}"/>
          </ac:cxnSpMkLst>
        </pc:cxnChg>
      </pc:sldChg>
      <pc:sldChg chg="addSp modSp mod">
        <pc:chgData name="Prashanth Nair" userId="f1103101d0c1f7f4" providerId="LiveId" clId="{B4515390-97A5-4F20-B59F-73A24C1243F2}" dt="2025-09-17T21:13:41.196" v="2" actId="14100"/>
        <pc:sldMkLst>
          <pc:docMk/>
          <pc:sldMk cId="715139372" sldId="333"/>
        </pc:sldMkLst>
        <pc:cxnChg chg="add mod">
          <ac:chgData name="Prashanth Nair" userId="f1103101d0c1f7f4" providerId="LiveId" clId="{B4515390-97A5-4F20-B59F-73A24C1243F2}" dt="2025-09-17T21:13:41.196" v="2" actId="14100"/>
          <ac:cxnSpMkLst>
            <pc:docMk/>
            <pc:sldMk cId="715139372" sldId="333"/>
            <ac:cxnSpMk id="2" creationId="{519D8E4F-F57F-FBE9-EEBE-100FA4828A91}"/>
          </ac:cxnSpMkLst>
        </pc:cxnChg>
      </pc:sldChg>
      <pc:sldChg chg="addSp delSp modSp mod">
        <pc:chgData name="Prashanth Nair" userId="f1103101d0c1f7f4" providerId="LiveId" clId="{B4515390-97A5-4F20-B59F-73A24C1243F2}" dt="2025-09-18T00:07:52.100" v="397" actId="313"/>
        <pc:sldMkLst>
          <pc:docMk/>
          <pc:sldMk cId="3276800193" sldId="335"/>
        </pc:sldMkLst>
        <pc:spChg chg="add mod">
          <ac:chgData name="Prashanth Nair" userId="f1103101d0c1f7f4" providerId="LiveId" clId="{B4515390-97A5-4F20-B59F-73A24C1243F2}" dt="2025-09-18T00:07:52.100" v="397" actId="313"/>
          <ac:spMkLst>
            <pc:docMk/>
            <pc:sldMk cId="3276800193" sldId="335"/>
            <ac:spMk id="4" creationId="{55D8EA3F-0C21-6ABE-FC13-5B28F458A6F3}"/>
          </ac:spMkLst>
        </pc:spChg>
        <pc:spChg chg="mod">
          <ac:chgData name="Prashanth Nair" userId="f1103101d0c1f7f4" providerId="LiveId" clId="{B4515390-97A5-4F20-B59F-73A24C1243F2}" dt="2025-09-18T00:02:16.547" v="285" actId="1076"/>
          <ac:spMkLst>
            <pc:docMk/>
            <pc:sldMk cId="3276800193" sldId="335"/>
            <ac:spMk id="5" creationId="{9405C10F-C942-FCFC-BC04-1CB329B07378}"/>
          </ac:spMkLst>
        </pc:spChg>
        <pc:spChg chg="mod">
          <ac:chgData name="Prashanth Nair" userId="f1103101d0c1f7f4" providerId="LiveId" clId="{B4515390-97A5-4F20-B59F-73A24C1243F2}" dt="2025-09-18T00:02:39.752" v="291" actId="108"/>
          <ac:spMkLst>
            <pc:docMk/>
            <pc:sldMk cId="3276800193" sldId="335"/>
            <ac:spMk id="20" creationId="{797747DD-EC82-2DD8-573B-E4B23D615140}"/>
          </ac:spMkLst>
        </pc:spChg>
      </pc:sldChg>
      <pc:sldChg chg="addSp delSp modSp mod">
        <pc:chgData name="Prashanth Nair" userId="f1103101d0c1f7f4" providerId="LiveId" clId="{B4515390-97A5-4F20-B59F-73A24C1243F2}" dt="2025-09-18T00:15:45.281" v="402" actId="33524"/>
        <pc:sldMkLst>
          <pc:docMk/>
          <pc:sldMk cId="1714992362" sldId="336"/>
        </pc:sldMkLst>
        <pc:spChg chg="add mod">
          <ac:chgData name="Prashanth Nair" userId="f1103101d0c1f7f4" providerId="LiveId" clId="{B4515390-97A5-4F20-B59F-73A24C1243F2}" dt="2025-09-18T00:06:16.016" v="368" actId="108"/>
          <ac:spMkLst>
            <pc:docMk/>
            <pc:sldMk cId="1714992362" sldId="336"/>
            <ac:spMk id="10" creationId="{5E4C4F74-1957-B44C-66B5-95A270809C2B}"/>
          </ac:spMkLst>
        </pc:spChg>
        <pc:spChg chg="add mod">
          <ac:chgData name="Prashanth Nair" userId="f1103101d0c1f7f4" providerId="LiveId" clId="{B4515390-97A5-4F20-B59F-73A24C1243F2}" dt="2025-09-18T00:10:47.982" v="400" actId="14100"/>
          <ac:spMkLst>
            <pc:docMk/>
            <pc:sldMk cId="1714992362" sldId="336"/>
            <ac:spMk id="12" creationId="{FF28D6C8-810E-E894-C173-A1E109594906}"/>
          </ac:spMkLst>
        </pc:spChg>
        <pc:spChg chg="mod">
          <ac:chgData name="Prashanth Nair" userId="f1103101d0c1f7f4" providerId="LiveId" clId="{B4515390-97A5-4F20-B59F-73A24C1243F2}" dt="2025-09-18T00:05:38.989" v="362" actId="1076"/>
          <ac:spMkLst>
            <pc:docMk/>
            <pc:sldMk cId="1714992362" sldId="336"/>
            <ac:spMk id="17" creationId="{45CB5DE8-3350-6728-B4DF-4761DA22D862}"/>
          </ac:spMkLst>
        </pc:spChg>
        <pc:graphicFrameChg chg="mod">
          <ac:chgData name="Prashanth Nair" userId="f1103101d0c1f7f4" providerId="LiveId" clId="{B4515390-97A5-4F20-B59F-73A24C1243F2}" dt="2025-09-18T00:15:45.281" v="402" actId="33524"/>
          <ac:graphicFrameMkLst>
            <pc:docMk/>
            <pc:sldMk cId="1714992362" sldId="336"/>
            <ac:graphicFrameMk id="15" creationId="{88ABF359-1488-4900-A4A9-95A7366F6987}"/>
          </ac:graphicFrameMkLst>
        </pc:graphicFrameChg>
        <pc:picChg chg="add mod">
          <ac:chgData name="Prashanth Nair" userId="f1103101d0c1f7f4" providerId="LiveId" clId="{B4515390-97A5-4F20-B59F-73A24C1243F2}" dt="2025-09-18T00:10:54.835" v="401" actId="14100"/>
          <ac:picMkLst>
            <pc:docMk/>
            <pc:sldMk cId="1714992362" sldId="336"/>
            <ac:picMk id="21" creationId="{15A27C6F-813F-1DBA-E215-671A781E6D19}"/>
          </ac:picMkLst>
        </pc:picChg>
        <pc:cxnChg chg="mod">
          <ac:chgData name="Prashanth Nair" userId="f1103101d0c1f7f4" providerId="LiveId" clId="{B4515390-97A5-4F20-B59F-73A24C1243F2}" dt="2025-09-18T00:05:49.012" v="363" actId="1076"/>
          <ac:cxnSpMkLst>
            <pc:docMk/>
            <pc:sldMk cId="1714992362" sldId="336"/>
            <ac:cxnSpMk id="8" creationId="{E02B0546-9BE9-EF2F-4C61-BC81B6E542D3}"/>
          </ac:cxnSpMkLst>
        </pc:cxnChg>
        <pc:cxnChg chg="add mod">
          <ac:chgData name="Prashanth Nair" userId="f1103101d0c1f7f4" providerId="LiveId" clId="{B4515390-97A5-4F20-B59F-73A24C1243F2}" dt="2025-09-18T00:06:10.993" v="367" actId="1076"/>
          <ac:cxnSpMkLst>
            <pc:docMk/>
            <pc:sldMk cId="1714992362" sldId="336"/>
            <ac:cxnSpMk id="11" creationId="{BA5FCFD5-21CB-F20B-05C3-EA37B141B06F}"/>
          </ac:cxnSpMkLst>
        </pc:cxnChg>
      </pc:sldChg>
      <pc:sldChg chg="modSp mod">
        <pc:chgData name="Prashanth Nair" userId="f1103101d0c1f7f4" providerId="LiveId" clId="{B4515390-97A5-4F20-B59F-73A24C1243F2}" dt="2025-09-18T00:19:40.214" v="404" actId="255"/>
        <pc:sldMkLst>
          <pc:docMk/>
          <pc:sldMk cId="2809224219" sldId="341"/>
        </pc:sldMkLst>
        <pc:spChg chg="mod">
          <ac:chgData name="Prashanth Nair" userId="f1103101d0c1f7f4" providerId="LiveId" clId="{B4515390-97A5-4F20-B59F-73A24C1243F2}" dt="2025-09-18T00:19:40.214" v="404" actId="255"/>
          <ac:spMkLst>
            <pc:docMk/>
            <pc:sldMk cId="2809224219" sldId="341"/>
            <ac:spMk id="10" creationId="{52B64080-C2BF-0A3C-F2D3-D59938F494FF}"/>
          </ac:spMkLst>
        </pc:spChg>
        <pc:spChg chg="mod">
          <ac:chgData name="Prashanth Nair" userId="f1103101d0c1f7f4" providerId="LiveId" clId="{B4515390-97A5-4F20-B59F-73A24C1243F2}" dt="2025-09-18T00:19:40.214" v="404" actId="255"/>
          <ac:spMkLst>
            <pc:docMk/>
            <pc:sldMk cId="2809224219" sldId="341"/>
            <ac:spMk id="12" creationId="{8D2F5899-598D-C267-DBBC-23E5F3E128C4}"/>
          </ac:spMkLst>
        </pc:spChg>
        <pc:spChg chg="mod">
          <ac:chgData name="Prashanth Nair" userId="f1103101d0c1f7f4" providerId="LiveId" clId="{B4515390-97A5-4F20-B59F-73A24C1243F2}" dt="2025-09-17T21:29:26.791" v="25" actId="14100"/>
          <ac:spMkLst>
            <pc:docMk/>
            <pc:sldMk cId="2809224219" sldId="341"/>
            <ac:spMk id="13" creationId="{C01F0285-F376-6761-E13A-D2ABED8832F5}"/>
          </ac:spMkLst>
        </pc:spChg>
        <pc:spChg chg="mod">
          <ac:chgData name="Prashanth Nair" userId="f1103101d0c1f7f4" providerId="LiveId" clId="{B4515390-97A5-4F20-B59F-73A24C1243F2}" dt="2025-09-18T00:19:40.214" v="404" actId="255"/>
          <ac:spMkLst>
            <pc:docMk/>
            <pc:sldMk cId="2809224219" sldId="341"/>
            <ac:spMk id="15" creationId="{53BAEC1D-6600-B233-7E17-686F025544E6}"/>
          </ac:spMkLst>
        </pc:spChg>
        <pc:spChg chg="mod">
          <ac:chgData name="Prashanth Nair" userId="f1103101d0c1f7f4" providerId="LiveId" clId="{B4515390-97A5-4F20-B59F-73A24C1243F2}" dt="2025-09-18T00:19:40.214" v="404" actId="255"/>
          <ac:spMkLst>
            <pc:docMk/>
            <pc:sldMk cId="2809224219" sldId="341"/>
            <ac:spMk id="16" creationId="{5282DAC1-FAC8-77CB-2ED6-B3B700122FA8}"/>
          </ac:spMkLst>
        </pc:spChg>
        <pc:spChg chg="mod">
          <ac:chgData name="Prashanth Nair" userId="f1103101d0c1f7f4" providerId="LiveId" clId="{B4515390-97A5-4F20-B59F-73A24C1243F2}" dt="2025-09-18T00:19:40.214" v="404" actId="255"/>
          <ac:spMkLst>
            <pc:docMk/>
            <pc:sldMk cId="2809224219" sldId="341"/>
            <ac:spMk id="18" creationId="{45261086-C89F-509A-449A-C623AC559BC3}"/>
          </ac:spMkLst>
        </pc:spChg>
        <pc:spChg chg="mod">
          <ac:chgData name="Prashanth Nair" userId="f1103101d0c1f7f4" providerId="LiveId" clId="{B4515390-97A5-4F20-B59F-73A24C1243F2}" dt="2025-09-18T00:19:40.214" v="404" actId="255"/>
          <ac:spMkLst>
            <pc:docMk/>
            <pc:sldMk cId="2809224219" sldId="341"/>
            <ac:spMk id="19" creationId="{8688F14E-9CEE-460E-1F01-B972452E650E}"/>
          </ac:spMkLst>
        </pc:spChg>
        <pc:spChg chg="mod">
          <ac:chgData name="Prashanth Nair" userId="f1103101d0c1f7f4" providerId="LiveId" clId="{B4515390-97A5-4F20-B59F-73A24C1243F2}" dt="2025-09-17T21:31:58.028" v="41" actId="1076"/>
          <ac:spMkLst>
            <pc:docMk/>
            <pc:sldMk cId="2809224219" sldId="341"/>
            <ac:spMk id="20" creationId="{FF129BAA-2A0A-C03D-70AD-B9BC400271FB}"/>
          </ac:spMkLst>
        </pc:spChg>
        <pc:spChg chg="mod">
          <ac:chgData name="Prashanth Nair" userId="f1103101d0c1f7f4" providerId="LiveId" clId="{B4515390-97A5-4F20-B59F-73A24C1243F2}" dt="2025-09-18T00:19:40.214" v="404" actId="255"/>
          <ac:spMkLst>
            <pc:docMk/>
            <pc:sldMk cId="2809224219" sldId="341"/>
            <ac:spMk id="21" creationId="{E3A88361-1770-4165-874C-8C2239B7A376}"/>
          </ac:spMkLst>
        </pc:spChg>
        <pc:spChg chg="mod">
          <ac:chgData name="Prashanth Nair" userId="f1103101d0c1f7f4" providerId="LiveId" clId="{B4515390-97A5-4F20-B59F-73A24C1243F2}" dt="2025-09-18T00:19:40.214" v="404" actId="255"/>
          <ac:spMkLst>
            <pc:docMk/>
            <pc:sldMk cId="2809224219" sldId="341"/>
            <ac:spMk id="22" creationId="{58EF1A44-2DF1-F248-36C4-5C8A540CF039}"/>
          </ac:spMkLst>
        </pc:spChg>
        <pc:spChg chg="mod">
          <ac:chgData name="Prashanth Nair" userId="f1103101d0c1f7f4" providerId="LiveId" clId="{B4515390-97A5-4F20-B59F-73A24C1243F2}" dt="2025-09-18T00:19:40.214" v="404" actId="255"/>
          <ac:spMkLst>
            <pc:docMk/>
            <pc:sldMk cId="2809224219" sldId="341"/>
            <ac:spMk id="23" creationId="{864BFA0C-BF4F-A50D-F2D5-4AF1AF82240E}"/>
          </ac:spMkLst>
        </pc:spChg>
        <pc:spChg chg="mod">
          <ac:chgData name="Prashanth Nair" userId="f1103101d0c1f7f4" providerId="LiveId" clId="{B4515390-97A5-4F20-B59F-73A24C1243F2}" dt="2025-09-18T00:19:40.214" v="404" actId="255"/>
          <ac:spMkLst>
            <pc:docMk/>
            <pc:sldMk cId="2809224219" sldId="341"/>
            <ac:spMk id="24" creationId="{5A8715B8-756E-295D-ADAE-422363311B17}"/>
          </ac:spMkLst>
        </pc:spChg>
        <pc:spChg chg="mod">
          <ac:chgData name="Prashanth Nair" userId="f1103101d0c1f7f4" providerId="LiveId" clId="{B4515390-97A5-4F20-B59F-73A24C1243F2}" dt="2025-09-17T21:32:00.257" v="46" actId="1037"/>
          <ac:spMkLst>
            <pc:docMk/>
            <pc:sldMk cId="2809224219" sldId="341"/>
            <ac:spMk id="25" creationId="{5C4D6E8D-F58E-486C-961B-8F725BAEA7EB}"/>
          </ac:spMkLst>
        </pc:spChg>
        <pc:spChg chg="mod">
          <ac:chgData name="Prashanth Nair" userId="f1103101d0c1f7f4" providerId="LiveId" clId="{B4515390-97A5-4F20-B59F-73A24C1243F2}" dt="2025-09-17T21:29:29.823" v="26" actId="1076"/>
          <ac:spMkLst>
            <pc:docMk/>
            <pc:sldMk cId="2809224219" sldId="341"/>
            <ac:spMk id="26" creationId="{FC44381E-3E77-D63C-5809-0A2380783219}"/>
          </ac:spMkLst>
        </pc:spChg>
        <pc:picChg chg="mod">
          <ac:chgData name="Prashanth Nair" userId="f1103101d0c1f7f4" providerId="LiveId" clId="{B4515390-97A5-4F20-B59F-73A24C1243F2}" dt="2025-09-17T21:32:03.404" v="47" actId="14100"/>
          <ac:picMkLst>
            <pc:docMk/>
            <pc:sldMk cId="2809224219" sldId="341"/>
            <ac:picMk id="4" creationId="{66BC10D4-F39A-0515-BD84-22FAF141D082}"/>
          </ac:picMkLst>
        </pc:picChg>
        <pc:picChg chg="mod">
          <ac:chgData name="Prashanth Nair" userId="f1103101d0c1f7f4" providerId="LiveId" clId="{B4515390-97A5-4F20-B59F-73A24C1243F2}" dt="2025-09-17T21:29:32.351" v="27" actId="14100"/>
          <ac:picMkLst>
            <pc:docMk/>
            <pc:sldMk cId="2809224219" sldId="341"/>
            <ac:picMk id="11" creationId="{32B3E937-0709-185F-6A82-DE4997123B2D}"/>
          </ac:picMkLst>
        </pc:picChg>
        <pc:picChg chg="mod">
          <ac:chgData name="Prashanth Nair" userId="f1103101d0c1f7f4" providerId="LiveId" clId="{B4515390-97A5-4F20-B59F-73A24C1243F2}" dt="2025-09-17T21:15:12.613" v="8" actId="2085"/>
          <ac:picMkLst>
            <pc:docMk/>
            <pc:sldMk cId="2809224219" sldId="341"/>
            <ac:picMk id="33" creationId="{27A60511-A118-BCAA-00E1-ED47581528D9}"/>
          </ac:picMkLst>
        </pc:picChg>
        <pc:picChg chg="mod">
          <ac:chgData name="Prashanth Nair" userId="f1103101d0c1f7f4" providerId="LiveId" clId="{B4515390-97A5-4F20-B59F-73A24C1243F2}" dt="2025-09-17T21:15:12.613" v="8" actId="2085"/>
          <ac:picMkLst>
            <pc:docMk/>
            <pc:sldMk cId="2809224219" sldId="341"/>
            <ac:picMk id="35" creationId="{B70ACB97-E0DF-7295-2C6F-4FF8BE27C483}"/>
          </ac:picMkLst>
        </pc:picChg>
        <pc:picChg chg="mod">
          <ac:chgData name="Prashanth Nair" userId="f1103101d0c1f7f4" providerId="LiveId" clId="{B4515390-97A5-4F20-B59F-73A24C1243F2}" dt="2025-09-17T21:15:12.613" v="8" actId="2085"/>
          <ac:picMkLst>
            <pc:docMk/>
            <pc:sldMk cId="2809224219" sldId="341"/>
            <ac:picMk id="37" creationId="{9D5F740A-CAD8-4CC8-F017-C03466C187CB}"/>
          </ac:picMkLst>
        </pc:picChg>
        <pc:picChg chg="mod">
          <ac:chgData name="Prashanth Nair" userId="f1103101d0c1f7f4" providerId="LiveId" clId="{B4515390-97A5-4F20-B59F-73A24C1243F2}" dt="2025-09-17T21:15:12.613" v="8" actId="2085"/>
          <ac:picMkLst>
            <pc:docMk/>
            <pc:sldMk cId="2809224219" sldId="341"/>
            <ac:picMk id="39" creationId="{367BF237-8904-F91F-4984-2A976911042C}"/>
          </ac:picMkLst>
        </pc:picChg>
        <pc:picChg chg="mod">
          <ac:chgData name="Prashanth Nair" userId="f1103101d0c1f7f4" providerId="LiveId" clId="{B4515390-97A5-4F20-B59F-73A24C1243F2}" dt="2025-09-17T21:15:12.613" v="8" actId="2085"/>
          <ac:picMkLst>
            <pc:docMk/>
            <pc:sldMk cId="2809224219" sldId="341"/>
            <ac:picMk id="41" creationId="{D56F9079-4238-C2E3-3E40-8BC35C890753}"/>
          </ac:picMkLst>
        </pc:picChg>
        <pc:picChg chg="mod">
          <ac:chgData name="Prashanth Nair" userId="f1103101d0c1f7f4" providerId="LiveId" clId="{B4515390-97A5-4F20-B59F-73A24C1243F2}" dt="2025-09-17T21:15:12.613" v="8" actId="2085"/>
          <ac:picMkLst>
            <pc:docMk/>
            <pc:sldMk cId="2809224219" sldId="341"/>
            <ac:picMk id="43" creationId="{B54056FF-0490-6D8D-F2FF-4CD701B1DFE9}"/>
          </ac:picMkLst>
        </pc:picChg>
        <pc:cxnChg chg="mod">
          <ac:chgData name="Prashanth Nair" userId="f1103101d0c1f7f4" providerId="LiveId" clId="{B4515390-97A5-4F20-B59F-73A24C1243F2}" dt="2025-09-17T21:29:42.136" v="28" actId="1076"/>
          <ac:cxnSpMkLst>
            <pc:docMk/>
            <pc:sldMk cId="2809224219" sldId="341"/>
            <ac:cxnSpMk id="28" creationId="{DEC7B5AC-9DCD-DCB9-3C47-319460EE1B88}"/>
          </ac:cxnSpMkLst>
        </pc:cxnChg>
        <pc:cxnChg chg="mod">
          <ac:chgData name="Prashanth Nair" userId="f1103101d0c1f7f4" providerId="LiveId" clId="{B4515390-97A5-4F20-B59F-73A24C1243F2}" dt="2025-09-17T21:28:53.281" v="12" actId="14100"/>
          <ac:cxnSpMkLst>
            <pc:docMk/>
            <pc:sldMk cId="2809224219" sldId="341"/>
            <ac:cxnSpMk id="29" creationId="{704AF7C6-2CC6-D9C2-6483-FF39973C4B63}"/>
          </ac:cxnSpMkLst>
        </pc:cxnChg>
      </pc:sldChg>
      <pc:sldChg chg="modSp mod">
        <pc:chgData name="Prashanth Nair" userId="f1103101d0c1f7f4" providerId="LiveId" clId="{B4515390-97A5-4F20-B59F-73A24C1243F2}" dt="2025-09-17T21:31:01.377" v="33" actId="14100"/>
        <pc:sldMkLst>
          <pc:docMk/>
          <pc:sldMk cId="1896844723" sldId="343"/>
        </pc:sldMkLst>
        <pc:spChg chg="mod">
          <ac:chgData name="Prashanth Nair" userId="f1103101d0c1f7f4" providerId="LiveId" clId="{B4515390-97A5-4F20-B59F-73A24C1243F2}" dt="2025-09-17T21:31:01.377" v="33" actId="14100"/>
          <ac:spMkLst>
            <pc:docMk/>
            <pc:sldMk cId="1896844723" sldId="343"/>
            <ac:spMk id="20" creationId="{F8199CD3-C07A-743A-C893-33AA9DB6A05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BC151A-48CA-4485-899F-EA1E285339BB}" type="doc">
      <dgm:prSet loTypeId="urn:microsoft.com/office/officeart/2005/8/layout/chevron2" loCatId="list" qsTypeId="urn:microsoft.com/office/officeart/2005/8/quickstyle/simple1" qsCatId="simple" csTypeId="urn:microsoft.com/office/officeart/2005/8/colors/accent1_5" csCatId="accent1" phldr="1"/>
      <dgm:spPr/>
      <dgm:t>
        <a:bodyPr/>
        <a:lstStyle/>
        <a:p>
          <a:endParaRPr lang="en-IN"/>
        </a:p>
      </dgm:t>
    </dgm:pt>
    <dgm:pt modelId="{12AFB630-2E40-4DDD-B733-EF46D309983F}">
      <dgm:prSet phldrT="[Text]" custT="1"/>
      <dgm:spPr/>
      <dgm:t>
        <a:bodyPr/>
        <a:lstStyle/>
        <a:p>
          <a:r>
            <a:rPr lang="en-US" sz="900" b="0">
              <a:solidFill>
                <a:schemeClr val="tx1"/>
              </a:solidFill>
            </a:rPr>
            <a:t>Data Intake</a:t>
          </a:r>
          <a:endParaRPr lang="en-IN" sz="900" b="0" dirty="0">
            <a:solidFill>
              <a:schemeClr val="tx1"/>
            </a:solidFill>
          </a:endParaRPr>
        </a:p>
      </dgm:t>
    </dgm:pt>
    <dgm:pt modelId="{C23D2528-417D-4348-889D-A2FADDF995E3}" type="parTrans" cxnId="{4CD96D0B-C92C-4246-9163-4CCD7B7A73C1}">
      <dgm:prSet/>
      <dgm:spPr/>
      <dgm:t>
        <a:bodyPr/>
        <a:lstStyle/>
        <a:p>
          <a:endParaRPr lang="en-IN" b="1">
            <a:solidFill>
              <a:schemeClr val="tx1"/>
            </a:solidFill>
          </a:endParaRPr>
        </a:p>
      </dgm:t>
    </dgm:pt>
    <dgm:pt modelId="{33761005-6763-4D0A-95BA-51C7DEEDFA51}" type="sibTrans" cxnId="{4CD96D0B-C92C-4246-9163-4CCD7B7A73C1}">
      <dgm:prSet/>
      <dgm:spPr/>
      <dgm:t>
        <a:bodyPr/>
        <a:lstStyle/>
        <a:p>
          <a:endParaRPr lang="en-IN" b="1">
            <a:solidFill>
              <a:schemeClr val="tx1"/>
            </a:solidFill>
          </a:endParaRPr>
        </a:p>
      </dgm:t>
    </dgm:pt>
    <dgm:pt modelId="{B6282F8F-5401-4772-9E5D-8DB29BBAE407}">
      <dgm:prSet phldrT="[Text]" custT="1"/>
      <dgm:spPr>
        <a:noFill/>
        <a:ln w="19050">
          <a:solidFill>
            <a:schemeClr val="bg2">
              <a:lumMod val="75000"/>
            </a:schemeClr>
          </a:solidFill>
          <a:prstDash val="sysDash"/>
        </a:ln>
      </dgm:spPr>
      <dgm:t>
        <a:bodyPr/>
        <a:lstStyle/>
        <a:p>
          <a:r>
            <a:rPr lang="en-US" sz="1200" b="0" dirty="0">
              <a:solidFill>
                <a:schemeClr val="tx1"/>
              </a:solidFill>
              <a:latin typeface="Arial" panose="020B0604020202020204" pitchFamily="34" charset="0"/>
              <a:cs typeface="Arial" panose="020B0604020202020204" pitchFamily="34" charset="0"/>
            </a:rPr>
            <a:t>Demand, cost &amp; operations datasets of various vaccines with various channels to at least 6+ countries consolidated into model</a:t>
          </a:r>
          <a:endParaRPr lang="en-IN" sz="1200" b="0" dirty="0">
            <a:solidFill>
              <a:schemeClr val="tx1"/>
            </a:solidFill>
            <a:latin typeface="Arial" panose="020B0604020202020204" pitchFamily="34" charset="0"/>
            <a:cs typeface="Arial" panose="020B0604020202020204" pitchFamily="34" charset="0"/>
          </a:endParaRPr>
        </a:p>
      </dgm:t>
    </dgm:pt>
    <dgm:pt modelId="{F8C06E95-24DA-472D-B581-7E85173A6182}" type="parTrans" cxnId="{F7AF0BF1-AF9E-407D-ABEF-2F62D859AA6C}">
      <dgm:prSet/>
      <dgm:spPr/>
      <dgm:t>
        <a:bodyPr/>
        <a:lstStyle/>
        <a:p>
          <a:endParaRPr lang="en-IN" b="1">
            <a:solidFill>
              <a:schemeClr val="tx1"/>
            </a:solidFill>
          </a:endParaRPr>
        </a:p>
      </dgm:t>
    </dgm:pt>
    <dgm:pt modelId="{1E4C0F82-9296-46D4-82F0-513635C304BF}" type="sibTrans" cxnId="{F7AF0BF1-AF9E-407D-ABEF-2F62D859AA6C}">
      <dgm:prSet/>
      <dgm:spPr/>
      <dgm:t>
        <a:bodyPr/>
        <a:lstStyle/>
        <a:p>
          <a:endParaRPr lang="en-IN" b="1">
            <a:solidFill>
              <a:schemeClr val="tx1"/>
            </a:solidFill>
          </a:endParaRPr>
        </a:p>
      </dgm:t>
    </dgm:pt>
    <dgm:pt modelId="{BF954D42-EC74-4BF0-8DC7-AEDEB4A9FFDC}">
      <dgm:prSet phldrT="[Text]" custT="1"/>
      <dgm:spPr/>
      <dgm:t>
        <a:bodyPr/>
        <a:lstStyle/>
        <a:p>
          <a:r>
            <a:rPr lang="en-US" sz="900" b="0">
              <a:solidFill>
                <a:schemeClr val="tx1"/>
              </a:solidFill>
            </a:rPr>
            <a:t>Cost &amp; Value Engine</a:t>
          </a:r>
          <a:endParaRPr lang="en-IN" sz="900" b="0" dirty="0">
            <a:solidFill>
              <a:schemeClr val="tx1"/>
            </a:solidFill>
          </a:endParaRPr>
        </a:p>
      </dgm:t>
    </dgm:pt>
    <dgm:pt modelId="{F7B77F9C-4411-4C44-ADD2-A732A56920FF}" type="parTrans" cxnId="{ECAEBB98-C462-4B9B-AA32-C7F6AD1AF64F}">
      <dgm:prSet/>
      <dgm:spPr/>
      <dgm:t>
        <a:bodyPr/>
        <a:lstStyle/>
        <a:p>
          <a:endParaRPr lang="en-IN" b="1">
            <a:solidFill>
              <a:schemeClr val="tx1"/>
            </a:solidFill>
          </a:endParaRPr>
        </a:p>
      </dgm:t>
    </dgm:pt>
    <dgm:pt modelId="{5A86A508-DB38-4BA9-9ECD-0E00EEE024AD}" type="sibTrans" cxnId="{ECAEBB98-C462-4B9B-AA32-C7F6AD1AF64F}">
      <dgm:prSet/>
      <dgm:spPr/>
      <dgm:t>
        <a:bodyPr/>
        <a:lstStyle/>
        <a:p>
          <a:endParaRPr lang="en-IN" b="1">
            <a:solidFill>
              <a:schemeClr val="tx1"/>
            </a:solidFill>
          </a:endParaRPr>
        </a:p>
      </dgm:t>
    </dgm:pt>
    <dgm:pt modelId="{0671AD54-0BA8-4FB1-90E5-BF6342E3931B}">
      <dgm:prSet phldrT="[Text]" custT="1"/>
      <dgm:spPr>
        <a:noFill/>
        <a:ln w="19050">
          <a:solidFill>
            <a:schemeClr val="bg2">
              <a:lumMod val="75000"/>
            </a:schemeClr>
          </a:solidFill>
          <a:prstDash val="sysDash"/>
        </a:ln>
      </dgm:spPr>
      <dgm:t>
        <a:bodyPr/>
        <a:lstStyle/>
        <a:p>
          <a:r>
            <a:rPr lang="en-US" sz="1200" b="0" dirty="0">
              <a:solidFill>
                <a:schemeClr val="tx1"/>
              </a:solidFill>
              <a:latin typeface="Arial" panose="020B0604020202020204" pitchFamily="34" charset="0"/>
              <a:cs typeface="Arial" panose="020B0604020202020204" pitchFamily="34" charset="0"/>
            </a:rPr>
            <a:t>Landed cost vs. local cost per product and country; profitability and cash impact</a:t>
          </a:r>
          <a:endParaRPr lang="en-IN" sz="1200" b="0" dirty="0">
            <a:solidFill>
              <a:schemeClr val="tx1"/>
            </a:solidFill>
            <a:latin typeface="Arial" panose="020B0604020202020204" pitchFamily="34" charset="0"/>
            <a:cs typeface="Arial" panose="020B0604020202020204" pitchFamily="34" charset="0"/>
          </a:endParaRPr>
        </a:p>
      </dgm:t>
    </dgm:pt>
    <dgm:pt modelId="{3C19188F-1CD2-4A32-95EC-A2B055400BEE}" type="parTrans" cxnId="{DB4CC966-EC9A-41FF-A921-4E5E140813BC}">
      <dgm:prSet/>
      <dgm:spPr/>
      <dgm:t>
        <a:bodyPr/>
        <a:lstStyle/>
        <a:p>
          <a:endParaRPr lang="en-IN" b="1">
            <a:solidFill>
              <a:schemeClr val="tx1"/>
            </a:solidFill>
          </a:endParaRPr>
        </a:p>
      </dgm:t>
    </dgm:pt>
    <dgm:pt modelId="{3005D7C6-308C-4A2F-B7BD-12468AFF912E}" type="sibTrans" cxnId="{DB4CC966-EC9A-41FF-A921-4E5E140813BC}">
      <dgm:prSet/>
      <dgm:spPr/>
      <dgm:t>
        <a:bodyPr/>
        <a:lstStyle/>
        <a:p>
          <a:endParaRPr lang="en-IN" b="1">
            <a:solidFill>
              <a:schemeClr val="tx1"/>
            </a:solidFill>
          </a:endParaRPr>
        </a:p>
      </dgm:t>
    </dgm:pt>
    <dgm:pt modelId="{D7400E77-DEB0-4F27-92A4-548821CCFFB5}">
      <dgm:prSet custT="1"/>
      <dgm:spPr/>
      <dgm:t>
        <a:bodyPr/>
        <a:lstStyle/>
        <a:p>
          <a:r>
            <a:rPr lang="en-US" sz="900" b="0" dirty="0">
              <a:solidFill>
                <a:schemeClr val="tx1"/>
              </a:solidFill>
            </a:rPr>
            <a:t>Uncertain </a:t>
          </a:r>
          <a:endParaRPr lang="en-IN" sz="900" b="0" dirty="0">
            <a:solidFill>
              <a:schemeClr val="tx1"/>
            </a:solidFill>
          </a:endParaRPr>
        </a:p>
      </dgm:t>
    </dgm:pt>
    <dgm:pt modelId="{9E678F86-6686-460F-AA61-29AC5910B9B4}" type="parTrans" cxnId="{6A356C65-6688-4A9A-AD0B-F75FB105CD3F}">
      <dgm:prSet/>
      <dgm:spPr/>
      <dgm:t>
        <a:bodyPr/>
        <a:lstStyle/>
        <a:p>
          <a:endParaRPr lang="en-IN" b="1">
            <a:solidFill>
              <a:schemeClr val="tx1"/>
            </a:solidFill>
          </a:endParaRPr>
        </a:p>
      </dgm:t>
    </dgm:pt>
    <dgm:pt modelId="{74CDABAE-E62C-468C-AB3D-0BA851424057}" type="sibTrans" cxnId="{6A356C65-6688-4A9A-AD0B-F75FB105CD3F}">
      <dgm:prSet/>
      <dgm:spPr/>
      <dgm:t>
        <a:bodyPr/>
        <a:lstStyle/>
        <a:p>
          <a:endParaRPr lang="en-IN" b="1">
            <a:solidFill>
              <a:schemeClr val="tx1"/>
            </a:solidFill>
          </a:endParaRPr>
        </a:p>
      </dgm:t>
    </dgm:pt>
    <dgm:pt modelId="{B7C6EE8C-9BD0-436B-A45B-CDE0DB8DD79D}">
      <dgm:prSet custT="1"/>
      <dgm:spPr>
        <a:noFill/>
        <a:ln w="19050">
          <a:solidFill>
            <a:schemeClr val="bg2">
              <a:lumMod val="75000"/>
            </a:schemeClr>
          </a:solidFill>
          <a:prstDash val="sysDash"/>
        </a:ln>
      </dgm:spPr>
      <dgm:t>
        <a:bodyPr/>
        <a:lstStyle/>
        <a:p>
          <a:r>
            <a:rPr lang="en-US" sz="1200" b="0" dirty="0">
              <a:solidFill>
                <a:schemeClr val="tx1"/>
              </a:solidFill>
              <a:latin typeface="Arial" panose="020B0604020202020204" pitchFamily="34" charset="0"/>
              <a:cs typeface="Arial" panose="020B0604020202020204" pitchFamily="34" charset="0"/>
            </a:rPr>
            <a:t>Bear / Base / Bull paths for demand and financing &amp; Speed to first lots</a:t>
          </a:r>
          <a:endParaRPr lang="en-IN" sz="1200" b="0" dirty="0">
            <a:solidFill>
              <a:schemeClr val="tx1"/>
            </a:solidFill>
            <a:latin typeface="Arial" panose="020B0604020202020204" pitchFamily="34" charset="0"/>
            <a:cs typeface="Arial" panose="020B0604020202020204" pitchFamily="34" charset="0"/>
          </a:endParaRPr>
        </a:p>
      </dgm:t>
    </dgm:pt>
    <dgm:pt modelId="{C55CF79A-7BE3-47FE-9EA9-2808B7E8B135}" type="parTrans" cxnId="{8AEA7837-B516-4EAD-B60E-45FCA04E16DF}">
      <dgm:prSet/>
      <dgm:spPr/>
      <dgm:t>
        <a:bodyPr/>
        <a:lstStyle/>
        <a:p>
          <a:endParaRPr lang="en-IN" b="1">
            <a:solidFill>
              <a:schemeClr val="tx1"/>
            </a:solidFill>
          </a:endParaRPr>
        </a:p>
      </dgm:t>
    </dgm:pt>
    <dgm:pt modelId="{E686447F-8E79-41A8-958E-C833C5CB61E6}" type="sibTrans" cxnId="{8AEA7837-B516-4EAD-B60E-45FCA04E16DF}">
      <dgm:prSet/>
      <dgm:spPr/>
      <dgm:t>
        <a:bodyPr/>
        <a:lstStyle/>
        <a:p>
          <a:endParaRPr lang="en-IN" b="1">
            <a:solidFill>
              <a:schemeClr val="tx1"/>
            </a:solidFill>
          </a:endParaRPr>
        </a:p>
      </dgm:t>
    </dgm:pt>
    <dgm:pt modelId="{1DEC009C-2D82-48B5-B63E-E17E45015CD3}" type="pres">
      <dgm:prSet presAssocID="{0CBC151A-48CA-4485-899F-EA1E285339BB}" presName="linearFlow" presStyleCnt="0">
        <dgm:presLayoutVars>
          <dgm:dir/>
          <dgm:animLvl val="lvl"/>
          <dgm:resizeHandles val="exact"/>
        </dgm:presLayoutVars>
      </dgm:prSet>
      <dgm:spPr/>
    </dgm:pt>
    <dgm:pt modelId="{09E11D26-95B1-47A4-BA38-E05E8957C1BD}" type="pres">
      <dgm:prSet presAssocID="{12AFB630-2E40-4DDD-B733-EF46D309983F}" presName="composite" presStyleCnt="0"/>
      <dgm:spPr/>
    </dgm:pt>
    <dgm:pt modelId="{3C3F0FE3-E249-4A0A-B5FC-66056966FF15}" type="pres">
      <dgm:prSet presAssocID="{12AFB630-2E40-4DDD-B733-EF46D309983F}" presName="parentText" presStyleLbl="alignNode1" presStyleIdx="0" presStyleCnt="3" custLinFactNeighborY="9653">
        <dgm:presLayoutVars>
          <dgm:chMax val="1"/>
          <dgm:bulletEnabled val="1"/>
        </dgm:presLayoutVars>
      </dgm:prSet>
      <dgm:spPr/>
    </dgm:pt>
    <dgm:pt modelId="{6D928FE0-94DD-4D49-97C8-114C79D56AD8}" type="pres">
      <dgm:prSet presAssocID="{12AFB630-2E40-4DDD-B733-EF46D309983F}" presName="descendantText" presStyleLbl="alignAcc1" presStyleIdx="0" presStyleCnt="3" custLinFactNeighborX="-481" custLinFactNeighborY="14331">
        <dgm:presLayoutVars>
          <dgm:bulletEnabled val="1"/>
        </dgm:presLayoutVars>
      </dgm:prSet>
      <dgm:spPr/>
    </dgm:pt>
    <dgm:pt modelId="{2332AA07-D8AF-4EC0-8686-263D5C427C92}" type="pres">
      <dgm:prSet presAssocID="{33761005-6763-4D0A-95BA-51C7DEEDFA51}" presName="sp" presStyleCnt="0"/>
      <dgm:spPr/>
    </dgm:pt>
    <dgm:pt modelId="{B1305BDF-5DA6-49E1-A719-4E80E0E6F951}" type="pres">
      <dgm:prSet presAssocID="{BF954D42-EC74-4BF0-8DC7-AEDEB4A9FFDC}" presName="composite" presStyleCnt="0"/>
      <dgm:spPr/>
    </dgm:pt>
    <dgm:pt modelId="{A27BC513-069F-4659-99DA-3643FCFB667C}" type="pres">
      <dgm:prSet presAssocID="{BF954D42-EC74-4BF0-8DC7-AEDEB4A9FFDC}" presName="parentText" presStyleLbl="alignNode1" presStyleIdx="1" presStyleCnt="3" custLinFactNeighborY="2758">
        <dgm:presLayoutVars>
          <dgm:chMax val="1"/>
          <dgm:bulletEnabled val="1"/>
        </dgm:presLayoutVars>
      </dgm:prSet>
      <dgm:spPr/>
    </dgm:pt>
    <dgm:pt modelId="{F0DE163D-7F28-4515-8DC3-BE501897DA34}" type="pres">
      <dgm:prSet presAssocID="{BF954D42-EC74-4BF0-8DC7-AEDEB4A9FFDC}" presName="descendantText" presStyleLbl="alignAcc1" presStyleIdx="1" presStyleCnt="3" custLinFactNeighborY="10605">
        <dgm:presLayoutVars>
          <dgm:bulletEnabled val="1"/>
        </dgm:presLayoutVars>
      </dgm:prSet>
      <dgm:spPr/>
    </dgm:pt>
    <dgm:pt modelId="{0EFDC942-5306-4338-8A3E-5EEF4598B163}" type="pres">
      <dgm:prSet presAssocID="{5A86A508-DB38-4BA9-9ECD-0E00EEE024AD}" presName="sp" presStyleCnt="0"/>
      <dgm:spPr/>
    </dgm:pt>
    <dgm:pt modelId="{417DDA3E-6E52-421E-ABBA-587C7C4A543A}" type="pres">
      <dgm:prSet presAssocID="{D7400E77-DEB0-4F27-92A4-548821CCFFB5}" presName="composite" presStyleCnt="0"/>
      <dgm:spPr/>
    </dgm:pt>
    <dgm:pt modelId="{E89982C0-DDEC-46BD-906E-EAB09FDB91DB}" type="pres">
      <dgm:prSet presAssocID="{D7400E77-DEB0-4F27-92A4-548821CCFFB5}" presName="parentText" presStyleLbl="alignNode1" presStyleIdx="2" presStyleCnt="3" custLinFactNeighborY="-2427">
        <dgm:presLayoutVars>
          <dgm:chMax val="1"/>
          <dgm:bulletEnabled val="1"/>
        </dgm:presLayoutVars>
      </dgm:prSet>
      <dgm:spPr/>
    </dgm:pt>
    <dgm:pt modelId="{3A3E4E84-9678-4278-A9AD-89D139396FFB}" type="pres">
      <dgm:prSet presAssocID="{D7400E77-DEB0-4F27-92A4-548821CCFFB5}" presName="descendantText" presStyleLbl="alignAcc1" presStyleIdx="2" presStyleCnt="3" custLinFactNeighborY="10605">
        <dgm:presLayoutVars>
          <dgm:bulletEnabled val="1"/>
        </dgm:presLayoutVars>
      </dgm:prSet>
      <dgm:spPr/>
    </dgm:pt>
  </dgm:ptLst>
  <dgm:cxnLst>
    <dgm:cxn modelId="{4CD96D0B-C92C-4246-9163-4CCD7B7A73C1}" srcId="{0CBC151A-48CA-4485-899F-EA1E285339BB}" destId="{12AFB630-2E40-4DDD-B733-EF46D309983F}" srcOrd="0" destOrd="0" parTransId="{C23D2528-417D-4348-889D-A2FADDF995E3}" sibTransId="{33761005-6763-4D0A-95BA-51C7DEEDFA51}"/>
    <dgm:cxn modelId="{10C60734-1D57-4ECD-BC93-DA818F579CDD}" type="presOf" srcId="{B7C6EE8C-9BD0-436B-A45B-CDE0DB8DD79D}" destId="{3A3E4E84-9678-4278-A9AD-89D139396FFB}" srcOrd="0" destOrd="0" presId="urn:microsoft.com/office/officeart/2005/8/layout/chevron2"/>
    <dgm:cxn modelId="{8AEA7837-B516-4EAD-B60E-45FCA04E16DF}" srcId="{D7400E77-DEB0-4F27-92A4-548821CCFFB5}" destId="{B7C6EE8C-9BD0-436B-A45B-CDE0DB8DD79D}" srcOrd="0" destOrd="0" parTransId="{C55CF79A-7BE3-47FE-9EA9-2808B7E8B135}" sibTransId="{E686447F-8E79-41A8-958E-C833C5CB61E6}"/>
    <dgm:cxn modelId="{C83E955D-59E7-4CB8-B881-5714CB7AC337}" type="presOf" srcId="{BF954D42-EC74-4BF0-8DC7-AEDEB4A9FFDC}" destId="{A27BC513-069F-4659-99DA-3643FCFB667C}" srcOrd="0" destOrd="0" presId="urn:microsoft.com/office/officeart/2005/8/layout/chevron2"/>
    <dgm:cxn modelId="{6A356C65-6688-4A9A-AD0B-F75FB105CD3F}" srcId="{0CBC151A-48CA-4485-899F-EA1E285339BB}" destId="{D7400E77-DEB0-4F27-92A4-548821CCFFB5}" srcOrd="2" destOrd="0" parTransId="{9E678F86-6686-460F-AA61-29AC5910B9B4}" sibTransId="{74CDABAE-E62C-468C-AB3D-0BA851424057}"/>
    <dgm:cxn modelId="{DB4CC966-EC9A-41FF-A921-4E5E140813BC}" srcId="{BF954D42-EC74-4BF0-8DC7-AEDEB4A9FFDC}" destId="{0671AD54-0BA8-4FB1-90E5-BF6342E3931B}" srcOrd="0" destOrd="0" parTransId="{3C19188F-1CD2-4A32-95EC-A2B055400BEE}" sibTransId="{3005D7C6-308C-4A2F-B7BD-12468AFF912E}"/>
    <dgm:cxn modelId="{ECAEBB98-C462-4B9B-AA32-C7F6AD1AF64F}" srcId="{0CBC151A-48CA-4485-899F-EA1E285339BB}" destId="{BF954D42-EC74-4BF0-8DC7-AEDEB4A9FFDC}" srcOrd="1" destOrd="0" parTransId="{F7B77F9C-4411-4C44-ADD2-A732A56920FF}" sibTransId="{5A86A508-DB38-4BA9-9ECD-0E00EEE024AD}"/>
    <dgm:cxn modelId="{36B6ADA3-311F-49B7-9007-317C91FF618F}" type="presOf" srcId="{0671AD54-0BA8-4FB1-90E5-BF6342E3931B}" destId="{F0DE163D-7F28-4515-8DC3-BE501897DA34}" srcOrd="0" destOrd="0" presId="urn:microsoft.com/office/officeart/2005/8/layout/chevron2"/>
    <dgm:cxn modelId="{F7BC50AC-C8C1-4C72-B502-5C4B1CBF99A0}" type="presOf" srcId="{12AFB630-2E40-4DDD-B733-EF46D309983F}" destId="{3C3F0FE3-E249-4A0A-B5FC-66056966FF15}" srcOrd="0" destOrd="0" presId="urn:microsoft.com/office/officeart/2005/8/layout/chevron2"/>
    <dgm:cxn modelId="{5C9FCFC5-93DE-424F-860E-1BACB70DD83C}" type="presOf" srcId="{D7400E77-DEB0-4F27-92A4-548821CCFFB5}" destId="{E89982C0-DDEC-46BD-906E-EAB09FDB91DB}" srcOrd="0" destOrd="0" presId="urn:microsoft.com/office/officeart/2005/8/layout/chevron2"/>
    <dgm:cxn modelId="{1239B3C8-2D85-4182-8AAC-BE51C241CF21}" type="presOf" srcId="{0CBC151A-48CA-4485-899F-EA1E285339BB}" destId="{1DEC009C-2D82-48B5-B63E-E17E45015CD3}" srcOrd="0" destOrd="0" presId="urn:microsoft.com/office/officeart/2005/8/layout/chevron2"/>
    <dgm:cxn modelId="{EAE890EB-9D35-455C-9B61-6FD88F9D1F39}" type="presOf" srcId="{B6282F8F-5401-4772-9E5D-8DB29BBAE407}" destId="{6D928FE0-94DD-4D49-97C8-114C79D56AD8}" srcOrd="0" destOrd="0" presId="urn:microsoft.com/office/officeart/2005/8/layout/chevron2"/>
    <dgm:cxn modelId="{F7AF0BF1-AF9E-407D-ABEF-2F62D859AA6C}" srcId="{12AFB630-2E40-4DDD-B733-EF46D309983F}" destId="{B6282F8F-5401-4772-9E5D-8DB29BBAE407}" srcOrd="0" destOrd="0" parTransId="{F8C06E95-24DA-472D-B581-7E85173A6182}" sibTransId="{1E4C0F82-9296-46D4-82F0-513635C304BF}"/>
    <dgm:cxn modelId="{CED25F55-0997-4763-AD99-304F62A3128F}" type="presParOf" srcId="{1DEC009C-2D82-48B5-B63E-E17E45015CD3}" destId="{09E11D26-95B1-47A4-BA38-E05E8957C1BD}" srcOrd="0" destOrd="0" presId="urn:microsoft.com/office/officeart/2005/8/layout/chevron2"/>
    <dgm:cxn modelId="{98DE2293-06BF-4777-9206-5BEF116AFC2E}" type="presParOf" srcId="{09E11D26-95B1-47A4-BA38-E05E8957C1BD}" destId="{3C3F0FE3-E249-4A0A-B5FC-66056966FF15}" srcOrd="0" destOrd="0" presId="urn:microsoft.com/office/officeart/2005/8/layout/chevron2"/>
    <dgm:cxn modelId="{7D728272-A60D-48D6-80BB-16530D1F1029}" type="presParOf" srcId="{09E11D26-95B1-47A4-BA38-E05E8957C1BD}" destId="{6D928FE0-94DD-4D49-97C8-114C79D56AD8}" srcOrd="1" destOrd="0" presId="urn:microsoft.com/office/officeart/2005/8/layout/chevron2"/>
    <dgm:cxn modelId="{33E5106A-3C9D-440D-897C-D6F0EA4EA284}" type="presParOf" srcId="{1DEC009C-2D82-48B5-B63E-E17E45015CD3}" destId="{2332AA07-D8AF-4EC0-8686-263D5C427C92}" srcOrd="1" destOrd="0" presId="urn:microsoft.com/office/officeart/2005/8/layout/chevron2"/>
    <dgm:cxn modelId="{E8C896CD-E214-495C-9492-7D5FB3825E56}" type="presParOf" srcId="{1DEC009C-2D82-48B5-B63E-E17E45015CD3}" destId="{B1305BDF-5DA6-49E1-A719-4E80E0E6F951}" srcOrd="2" destOrd="0" presId="urn:microsoft.com/office/officeart/2005/8/layout/chevron2"/>
    <dgm:cxn modelId="{0677CBB2-C7A1-46BB-A170-2B3B595D2900}" type="presParOf" srcId="{B1305BDF-5DA6-49E1-A719-4E80E0E6F951}" destId="{A27BC513-069F-4659-99DA-3643FCFB667C}" srcOrd="0" destOrd="0" presId="urn:microsoft.com/office/officeart/2005/8/layout/chevron2"/>
    <dgm:cxn modelId="{5142BF3B-468F-4EC3-AB14-BAE1852ADE57}" type="presParOf" srcId="{B1305BDF-5DA6-49E1-A719-4E80E0E6F951}" destId="{F0DE163D-7F28-4515-8DC3-BE501897DA34}" srcOrd="1" destOrd="0" presId="urn:microsoft.com/office/officeart/2005/8/layout/chevron2"/>
    <dgm:cxn modelId="{7906B2C0-1819-4C20-8BAF-29DD85B71CC7}" type="presParOf" srcId="{1DEC009C-2D82-48B5-B63E-E17E45015CD3}" destId="{0EFDC942-5306-4338-8A3E-5EEF4598B163}" srcOrd="3" destOrd="0" presId="urn:microsoft.com/office/officeart/2005/8/layout/chevron2"/>
    <dgm:cxn modelId="{71DF902B-4D60-4876-B8FB-5A75FBEF8B76}" type="presParOf" srcId="{1DEC009C-2D82-48B5-B63E-E17E45015CD3}" destId="{417DDA3E-6E52-421E-ABBA-587C7C4A543A}" srcOrd="4" destOrd="0" presId="urn:microsoft.com/office/officeart/2005/8/layout/chevron2"/>
    <dgm:cxn modelId="{E3C36152-CE7D-4C18-B5F3-D9E75201F22D}" type="presParOf" srcId="{417DDA3E-6E52-421E-ABBA-587C7C4A543A}" destId="{E89982C0-DDEC-46BD-906E-EAB09FDB91DB}" srcOrd="0" destOrd="0" presId="urn:microsoft.com/office/officeart/2005/8/layout/chevron2"/>
    <dgm:cxn modelId="{9E19BD74-04E7-4D3C-9334-E4BC93AFD2D4}" type="presParOf" srcId="{417DDA3E-6E52-421E-ABBA-587C7C4A543A}" destId="{3A3E4E84-9678-4278-A9AD-89D139396FFB}" srcOrd="1" destOrd="0" presId="urn:microsoft.com/office/officeart/2005/8/layout/chevron2"/>
  </dgm:cxnLst>
  <dgm:bg/>
  <dgm:whole>
    <a:ln w="19050" cap="flat" cmpd="sng" algn="ctr">
      <a:noFill/>
      <a:prstDash val="sysDot"/>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F4F851-D0E9-4ED2-951C-B386F13D563D}" type="doc">
      <dgm:prSet loTypeId="urn:microsoft.com/office/officeart/2005/8/layout/vList6" loCatId="list" qsTypeId="urn:microsoft.com/office/officeart/2005/8/quickstyle/simple1" qsCatId="simple" csTypeId="urn:microsoft.com/office/officeart/2005/8/colors/accent4_5" csCatId="accent4" phldr="1"/>
      <dgm:spPr/>
      <dgm:t>
        <a:bodyPr/>
        <a:lstStyle/>
        <a:p>
          <a:endParaRPr lang="en-IN"/>
        </a:p>
      </dgm:t>
    </dgm:pt>
    <dgm:pt modelId="{C66C995B-19CA-4AE9-A773-1B339A7CD6B3}">
      <dgm:prSet phldrT="[Text]"/>
      <dgm:spPr/>
      <dgm:t>
        <a:bodyPr/>
        <a:lstStyle/>
        <a:p>
          <a:r>
            <a:rPr lang="en-US" b="0" dirty="0">
              <a:solidFill>
                <a:schemeClr val="tx1"/>
              </a:solidFill>
            </a:rPr>
            <a:t>Demand by Program &amp; country </a:t>
          </a:r>
          <a:endParaRPr lang="en-IN" b="0" dirty="0">
            <a:solidFill>
              <a:schemeClr val="tx1"/>
            </a:solidFill>
          </a:endParaRPr>
        </a:p>
      </dgm:t>
    </dgm:pt>
    <dgm:pt modelId="{DB1A2032-532E-4FF7-9AA9-F26BCAF19221}" type="parTrans" cxnId="{E6C9FE5F-D895-4D48-BE2A-C036DD460777}">
      <dgm:prSet/>
      <dgm:spPr/>
      <dgm:t>
        <a:bodyPr/>
        <a:lstStyle/>
        <a:p>
          <a:endParaRPr lang="en-IN" b="1">
            <a:solidFill>
              <a:schemeClr val="tx1"/>
            </a:solidFill>
          </a:endParaRPr>
        </a:p>
      </dgm:t>
    </dgm:pt>
    <dgm:pt modelId="{97097224-AEE8-406B-8C3F-CD5421370F63}" type="sibTrans" cxnId="{E6C9FE5F-D895-4D48-BE2A-C036DD460777}">
      <dgm:prSet/>
      <dgm:spPr/>
      <dgm:t>
        <a:bodyPr/>
        <a:lstStyle/>
        <a:p>
          <a:endParaRPr lang="en-IN" b="1">
            <a:solidFill>
              <a:schemeClr val="tx1"/>
            </a:solidFill>
          </a:endParaRPr>
        </a:p>
      </dgm:t>
    </dgm:pt>
    <dgm:pt modelId="{6367F149-480A-4D06-B19F-FB067585DCD0}">
      <dgm:prSet phldrT="[Text]" custT="1"/>
      <dgm:spPr>
        <a:noFill/>
        <a:ln w="19050">
          <a:solidFill>
            <a:srgbClr val="FFC000"/>
          </a:solidFill>
          <a:prstDash val="sysDash"/>
        </a:ln>
      </dgm:spPr>
      <dgm:t>
        <a:bodyPr/>
        <a:lstStyle/>
        <a:p>
          <a:r>
            <a:rPr lang="en-US" sz="1200" b="0" dirty="0">
              <a:solidFill>
                <a:schemeClr val="tx1"/>
              </a:solidFill>
              <a:latin typeface="Arial" panose="020B0604020202020204" pitchFamily="34" charset="0"/>
              <a:cs typeface="Arial" panose="020B0604020202020204" pitchFamily="34" charset="0"/>
            </a:rPr>
            <a:t>Historical awards and forward views by UNICEF, pooled African procurement, bilateral government orders</a:t>
          </a:r>
          <a:endParaRPr lang="en-IN" sz="1200" b="0" dirty="0">
            <a:solidFill>
              <a:schemeClr val="tx1"/>
            </a:solidFill>
            <a:latin typeface="Arial" panose="020B0604020202020204" pitchFamily="34" charset="0"/>
            <a:cs typeface="Arial" panose="020B0604020202020204" pitchFamily="34" charset="0"/>
          </a:endParaRPr>
        </a:p>
      </dgm:t>
    </dgm:pt>
    <dgm:pt modelId="{1533E4ED-E6F9-4215-A637-6A1ABAC323F8}" type="parTrans" cxnId="{8B05A4D5-6BD7-46F8-8222-96F0745FD0F1}">
      <dgm:prSet/>
      <dgm:spPr/>
      <dgm:t>
        <a:bodyPr/>
        <a:lstStyle/>
        <a:p>
          <a:endParaRPr lang="en-IN" b="1">
            <a:solidFill>
              <a:schemeClr val="tx1"/>
            </a:solidFill>
          </a:endParaRPr>
        </a:p>
      </dgm:t>
    </dgm:pt>
    <dgm:pt modelId="{7D526AEE-0068-4B8C-957F-BD773D2467F2}" type="sibTrans" cxnId="{8B05A4D5-6BD7-46F8-8222-96F0745FD0F1}">
      <dgm:prSet/>
      <dgm:spPr/>
      <dgm:t>
        <a:bodyPr/>
        <a:lstStyle/>
        <a:p>
          <a:endParaRPr lang="en-IN" b="1">
            <a:solidFill>
              <a:schemeClr val="tx1"/>
            </a:solidFill>
          </a:endParaRPr>
        </a:p>
      </dgm:t>
    </dgm:pt>
    <dgm:pt modelId="{8CE20941-BA0A-4E73-B105-568B1908BA23}">
      <dgm:prSet phldrT="[Text]"/>
      <dgm:spPr/>
      <dgm:t>
        <a:bodyPr/>
        <a:lstStyle/>
        <a:p>
          <a:r>
            <a:rPr lang="en-US" b="0" dirty="0">
              <a:solidFill>
                <a:schemeClr val="tx1"/>
              </a:solidFill>
            </a:rPr>
            <a:t>Operations &amp; Finances </a:t>
          </a:r>
          <a:endParaRPr lang="en-IN" b="0" dirty="0">
            <a:solidFill>
              <a:schemeClr val="tx1"/>
            </a:solidFill>
          </a:endParaRPr>
        </a:p>
      </dgm:t>
    </dgm:pt>
    <dgm:pt modelId="{4F7D492F-023A-46D1-A81F-566CCE0D6B65}" type="parTrans" cxnId="{AEC2F23E-FCD3-4627-A125-13E603194265}">
      <dgm:prSet/>
      <dgm:spPr/>
      <dgm:t>
        <a:bodyPr/>
        <a:lstStyle/>
        <a:p>
          <a:endParaRPr lang="en-IN" b="1">
            <a:solidFill>
              <a:schemeClr val="tx1"/>
            </a:solidFill>
          </a:endParaRPr>
        </a:p>
      </dgm:t>
    </dgm:pt>
    <dgm:pt modelId="{CAE06CEE-9CC9-438C-BEDE-BC40353E8C54}" type="sibTrans" cxnId="{AEC2F23E-FCD3-4627-A125-13E603194265}">
      <dgm:prSet/>
      <dgm:spPr/>
      <dgm:t>
        <a:bodyPr/>
        <a:lstStyle/>
        <a:p>
          <a:endParaRPr lang="en-IN" b="1">
            <a:solidFill>
              <a:schemeClr val="tx1"/>
            </a:solidFill>
          </a:endParaRPr>
        </a:p>
      </dgm:t>
    </dgm:pt>
    <dgm:pt modelId="{A922F03D-EA02-439E-BC2A-3F5753178E1B}">
      <dgm:prSet phldrT="[Text]" custT="1"/>
      <dgm:spPr>
        <a:noFill/>
        <a:ln w="19050">
          <a:solidFill>
            <a:srgbClr val="FFC000"/>
          </a:solidFill>
          <a:prstDash val="sysDash"/>
        </a:ln>
      </dgm:spPr>
      <dgm:t>
        <a:bodyPr/>
        <a:lstStyle/>
        <a:p>
          <a:r>
            <a:rPr lang="en-US" sz="1200" b="0" dirty="0">
              <a:solidFill>
                <a:schemeClr val="tx1"/>
              </a:solidFill>
              <a:latin typeface="Arial" panose="020B0604020202020204" pitchFamily="34" charset="0"/>
              <a:cs typeface="Arial" panose="020B0604020202020204" pitchFamily="34" charset="0"/>
            </a:rPr>
            <a:t>Utilization, working capital days, profit and loss, and interest burden.</a:t>
          </a:r>
          <a:endParaRPr lang="en-IN" sz="1200" b="0" dirty="0">
            <a:solidFill>
              <a:schemeClr val="tx1"/>
            </a:solidFill>
            <a:latin typeface="Arial" panose="020B0604020202020204" pitchFamily="34" charset="0"/>
            <a:cs typeface="Arial" panose="020B0604020202020204" pitchFamily="34" charset="0"/>
          </a:endParaRPr>
        </a:p>
      </dgm:t>
    </dgm:pt>
    <dgm:pt modelId="{B402C37C-598E-4090-99F1-62970C7AB5B1}" type="parTrans" cxnId="{3D463142-33F7-470B-B0C3-14373174BA90}">
      <dgm:prSet/>
      <dgm:spPr/>
      <dgm:t>
        <a:bodyPr/>
        <a:lstStyle/>
        <a:p>
          <a:endParaRPr lang="en-IN" b="1">
            <a:solidFill>
              <a:schemeClr val="tx1"/>
            </a:solidFill>
          </a:endParaRPr>
        </a:p>
      </dgm:t>
    </dgm:pt>
    <dgm:pt modelId="{A51E6EF2-9D0B-4613-93D7-C7D5FACDFBA8}" type="sibTrans" cxnId="{3D463142-33F7-470B-B0C3-14373174BA90}">
      <dgm:prSet/>
      <dgm:spPr/>
      <dgm:t>
        <a:bodyPr/>
        <a:lstStyle/>
        <a:p>
          <a:endParaRPr lang="en-IN" b="1">
            <a:solidFill>
              <a:schemeClr val="tx1"/>
            </a:solidFill>
          </a:endParaRPr>
        </a:p>
      </dgm:t>
    </dgm:pt>
    <dgm:pt modelId="{D4740001-8A2A-4DAD-9BB9-824C08D30C90}">
      <dgm:prSet/>
      <dgm:spPr/>
      <dgm:t>
        <a:bodyPr/>
        <a:lstStyle/>
        <a:p>
          <a:r>
            <a:rPr lang="en-US" b="0" dirty="0">
              <a:solidFill>
                <a:schemeClr val="tx1"/>
              </a:solidFill>
            </a:rPr>
            <a:t>Import Landed cost per dose</a:t>
          </a:r>
          <a:endParaRPr lang="en-IN" b="0" dirty="0">
            <a:solidFill>
              <a:schemeClr val="tx1"/>
            </a:solidFill>
          </a:endParaRPr>
        </a:p>
      </dgm:t>
    </dgm:pt>
    <dgm:pt modelId="{A71FBEFD-4EFF-4920-AE07-BD481F7211EE}" type="parTrans" cxnId="{7616631E-AC0A-4192-9935-BFFDF1BA3F3D}">
      <dgm:prSet/>
      <dgm:spPr/>
      <dgm:t>
        <a:bodyPr/>
        <a:lstStyle/>
        <a:p>
          <a:endParaRPr lang="en-IN" b="1">
            <a:solidFill>
              <a:schemeClr val="tx1"/>
            </a:solidFill>
          </a:endParaRPr>
        </a:p>
      </dgm:t>
    </dgm:pt>
    <dgm:pt modelId="{E13428C0-EE43-4031-A53B-DABE790378C7}" type="sibTrans" cxnId="{7616631E-AC0A-4192-9935-BFFDF1BA3F3D}">
      <dgm:prSet/>
      <dgm:spPr/>
      <dgm:t>
        <a:bodyPr/>
        <a:lstStyle/>
        <a:p>
          <a:endParaRPr lang="en-IN" b="1">
            <a:solidFill>
              <a:schemeClr val="tx1"/>
            </a:solidFill>
          </a:endParaRPr>
        </a:p>
      </dgm:t>
    </dgm:pt>
    <dgm:pt modelId="{D5B5093D-6BE4-4EE1-9EEB-9D2620FDFC04}">
      <dgm:prSet/>
      <dgm:spPr/>
      <dgm:t>
        <a:bodyPr/>
        <a:lstStyle/>
        <a:p>
          <a:r>
            <a:rPr lang="en-US" b="0" dirty="0">
              <a:solidFill>
                <a:schemeClr val="tx1"/>
              </a:solidFill>
            </a:rPr>
            <a:t>Local Production &amp; Capacity </a:t>
          </a:r>
          <a:endParaRPr lang="en-IN" b="0" dirty="0">
            <a:solidFill>
              <a:schemeClr val="tx1"/>
            </a:solidFill>
          </a:endParaRPr>
        </a:p>
      </dgm:t>
    </dgm:pt>
    <dgm:pt modelId="{541C7396-6526-4CF8-A03D-6BDEA4D80114}" type="parTrans" cxnId="{BA6A6E24-9D70-4A37-9589-720D0E721353}">
      <dgm:prSet/>
      <dgm:spPr/>
      <dgm:t>
        <a:bodyPr/>
        <a:lstStyle/>
        <a:p>
          <a:endParaRPr lang="en-IN" b="1">
            <a:solidFill>
              <a:schemeClr val="tx1"/>
            </a:solidFill>
          </a:endParaRPr>
        </a:p>
      </dgm:t>
    </dgm:pt>
    <dgm:pt modelId="{122C7461-C7FD-4290-9BCC-BC6CC5D2A020}" type="sibTrans" cxnId="{BA6A6E24-9D70-4A37-9589-720D0E721353}">
      <dgm:prSet/>
      <dgm:spPr/>
      <dgm:t>
        <a:bodyPr/>
        <a:lstStyle/>
        <a:p>
          <a:endParaRPr lang="en-IN" b="1">
            <a:solidFill>
              <a:schemeClr val="tx1"/>
            </a:solidFill>
          </a:endParaRPr>
        </a:p>
      </dgm:t>
    </dgm:pt>
    <dgm:pt modelId="{A29E1323-2648-48A5-9495-5C61A6CEA231}">
      <dgm:prSet custT="1"/>
      <dgm:spPr>
        <a:noFill/>
        <a:ln w="19050">
          <a:solidFill>
            <a:srgbClr val="FFC000"/>
          </a:solidFill>
          <a:prstDash val="sysDash"/>
        </a:ln>
      </dgm:spPr>
      <dgm:t>
        <a:bodyPr/>
        <a:lstStyle/>
        <a:p>
          <a:r>
            <a:rPr lang="en-US" sz="1200" b="0" dirty="0">
              <a:solidFill>
                <a:schemeClr val="tx1"/>
              </a:solidFill>
              <a:latin typeface="Arial" panose="020B0604020202020204" pitchFamily="34" charset="0"/>
              <a:cs typeface="Arial" panose="020B0604020202020204" pitchFamily="34" charset="0"/>
            </a:rPr>
            <a:t>Freight, duty, value-added tax, inland logistics, and expected spoilage.</a:t>
          </a:r>
          <a:endParaRPr lang="en-IN" sz="1200" b="0" dirty="0">
            <a:solidFill>
              <a:schemeClr val="tx1"/>
            </a:solidFill>
            <a:latin typeface="Arial" panose="020B0604020202020204" pitchFamily="34" charset="0"/>
            <a:cs typeface="Arial" panose="020B0604020202020204" pitchFamily="34" charset="0"/>
          </a:endParaRPr>
        </a:p>
      </dgm:t>
    </dgm:pt>
    <dgm:pt modelId="{94371C7D-1C87-4B8F-9D01-3ABF071B82EA}" type="parTrans" cxnId="{7DB31EAB-D21D-4975-B0D2-EE81292A37CD}">
      <dgm:prSet/>
      <dgm:spPr/>
      <dgm:t>
        <a:bodyPr/>
        <a:lstStyle/>
        <a:p>
          <a:endParaRPr lang="en-IN" b="1">
            <a:solidFill>
              <a:schemeClr val="tx1"/>
            </a:solidFill>
          </a:endParaRPr>
        </a:p>
      </dgm:t>
    </dgm:pt>
    <dgm:pt modelId="{A1B24D4C-9B88-4272-9BF2-927085A2C3FF}" type="sibTrans" cxnId="{7DB31EAB-D21D-4975-B0D2-EE81292A37CD}">
      <dgm:prSet/>
      <dgm:spPr/>
      <dgm:t>
        <a:bodyPr/>
        <a:lstStyle/>
        <a:p>
          <a:endParaRPr lang="en-IN" b="1">
            <a:solidFill>
              <a:schemeClr val="tx1"/>
            </a:solidFill>
          </a:endParaRPr>
        </a:p>
      </dgm:t>
    </dgm:pt>
    <dgm:pt modelId="{FACC20B5-D451-47A9-B5F6-5B10D14DB6D1}">
      <dgm:prSet custT="1"/>
      <dgm:spPr>
        <a:noFill/>
        <a:ln w="19050">
          <a:solidFill>
            <a:srgbClr val="FFC000"/>
          </a:solidFill>
          <a:prstDash val="sysDash"/>
        </a:ln>
      </dgm:spPr>
      <dgm:t>
        <a:bodyPr/>
        <a:lstStyle/>
        <a:p>
          <a:r>
            <a:rPr lang="en-US" sz="1200" b="0" dirty="0">
              <a:solidFill>
                <a:schemeClr val="tx1"/>
              </a:solidFill>
              <a:latin typeface="Arial" panose="020B0604020202020204" pitchFamily="34" charset="0"/>
              <a:cs typeface="Arial" panose="020B0604020202020204" pitchFamily="34" charset="0"/>
            </a:rPr>
            <a:t>Active ingredient, fill and finish, packaging, energy, cold-chain handling and capacity+</a:t>
          </a:r>
          <a:endParaRPr lang="en-IN" sz="1200" b="0" dirty="0">
            <a:solidFill>
              <a:schemeClr val="tx1"/>
            </a:solidFill>
            <a:latin typeface="Arial" panose="020B0604020202020204" pitchFamily="34" charset="0"/>
            <a:cs typeface="Arial" panose="020B0604020202020204" pitchFamily="34" charset="0"/>
          </a:endParaRPr>
        </a:p>
      </dgm:t>
    </dgm:pt>
    <dgm:pt modelId="{9E50AD6D-A539-45EA-83D7-A1C102FC6322}" type="parTrans" cxnId="{3695EB5B-8BBF-419F-AD3E-61335DCEF303}">
      <dgm:prSet/>
      <dgm:spPr/>
      <dgm:t>
        <a:bodyPr/>
        <a:lstStyle/>
        <a:p>
          <a:endParaRPr lang="en-IN" b="1">
            <a:solidFill>
              <a:schemeClr val="tx1"/>
            </a:solidFill>
          </a:endParaRPr>
        </a:p>
      </dgm:t>
    </dgm:pt>
    <dgm:pt modelId="{DAB2A65C-59E9-462E-9D81-8A440C675EB7}" type="sibTrans" cxnId="{3695EB5B-8BBF-419F-AD3E-61335DCEF303}">
      <dgm:prSet/>
      <dgm:spPr/>
      <dgm:t>
        <a:bodyPr/>
        <a:lstStyle/>
        <a:p>
          <a:endParaRPr lang="en-IN" b="1">
            <a:solidFill>
              <a:schemeClr val="tx1"/>
            </a:solidFill>
          </a:endParaRPr>
        </a:p>
      </dgm:t>
    </dgm:pt>
    <dgm:pt modelId="{C718171D-3A4E-45FB-9FAE-FC2250051988}" type="pres">
      <dgm:prSet presAssocID="{13F4F851-D0E9-4ED2-951C-B386F13D563D}" presName="Name0" presStyleCnt="0">
        <dgm:presLayoutVars>
          <dgm:dir/>
          <dgm:animLvl val="lvl"/>
          <dgm:resizeHandles/>
        </dgm:presLayoutVars>
      </dgm:prSet>
      <dgm:spPr/>
    </dgm:pt>
    <dgm:pt modelId="{9146D42B-1E17-4514-A502-6643109279B0}" type="pres">
      <dgm:prSet presAssocID="{C66C995B-19CA-4AE9-A773-1B339A7CD6B3}" presName="linNode" presStyleCnt="0"/>
      <dgm:spPr/>
    </dgm:pt>
    <dgm:pt modelId="{0EDFA4F9-4D23-48B8-AA24-555B98D14939}" type="pres">
      <dgm:prSet presAssocID="{C66C995B-19CA-4AE9-A773-1B339A7CD6B3}" presName="parentShp" presStyleLbl="node1" presStyleIdx="0" presStyleCnt="4">
        <dgm:presLayoutVars>
          <dgm:bulletEnabled val="1"/>
        </dgm:presLayoutVars>
      </dgm:prSet>
      <dgm:spPr/>
    </dgm:pt>
    <dgm:pt modelId="{752ABED3-310C-468B-BE79-CB1E13C8B0A6}" type="pres">
      <dgm:prSet presAssocID="{C66C995B-19CA-4AE9-A773-1B339A7CD6B3}" presName="childShp" presStyleLbl="bgAccFollowNode1" presStyleIdx="0" presStyleCnt="4" custScaleX="97097" custScaleY="163014">
        <dgm:presLayoutVars>
          <dgm:bulletEnabled val="1"/>
        </dgm:presLayoutVars>
      </dgm:prSet>
      <dgm:spPr/>
    </dgm:pt>
    <dgm:pt modelId="{8F785E28-F265-4050-B479-C0D692527CE5}" type="pres">
      <dgm:prSet presAssocID="{97097224-AEE8-406B-8C3F-CD5421370F63}" presName="spacing" presStyleCnt="0"/>
      <dgm:spPr/>
    </dgm:pt>
    <dgm:pt modelId="{EF6A1406-4B06-43ED-89C3-735983EA8690}" type="pres">
      <dgm:prSet presAssocID="{D4740001-8A2A-4DAD-9BB9-824C08D30C90}" presName="linNode" presStyleCnt="0"/>
      <dgm:spPr/>
    </dgm:pt>
    <dgm:pt modelId="{71D48C1B-EDB4-4E89-8E35-521F8C93D773}" type="pres">
      <dgm:prSet presAssocID="{D4740001-8A2A-4DAD-9BB9-824C08D30C90}" presName="parentShp" presStyleLbl="node1" presStyleIdx="1" presStyleCnt="4">
        <dgm:presLayoutVars>
          <dgm:bulletEnabled val="1"/>
        </dgm:presLayoutVars>
      </dgm:prSet>
      <dgm:spPr/>
    </dgm:pt>
    <dgm:pt modelId="{7EA516B9-BC4B-400D-8963-B4CDADB037C8}" type="pres">
      <dgm:prSet presAssocID="{D4740001-8A2A-4DAD-9BB9-824C08D30C90}" presName="childShp" presStyleLbl="bgAccFollowNode1" presStyleIdx="1" presStyleCnt="4">
        <dgm:presLayoutVars>
          <dgm:bulletEnabled val="1"/>
        </dgm:presLayoutVars>
      </dgm:prSet>
      <dgm:spPr/>
    </dgm:pt>
    <dgm:pt modelId="{9FEDF7FD-372F-4B0C-91C8-C6B924980193}" type="pres">
      <dgm:prSet presAssocID="{E13428C0-EE43-4031-A53B-DABE790378C7}" presName="spacing" presStyleCnt="0"/>
      <dgm:spPr/>
    </dgm:pt>
    <dgm:pt modelId="{B0AE6511-9542-411F-B5D9-500B9A9A0E6D}" type="pres">
      <dgm:prSet presAssocID="{D5B5093D-6BE4-4EE1-9EEB-9D2620FDFC04}" presName="linNode" presStyleCnt="0"/>
      <dgm:spPr/>
    </dgm:pt>
    <dgm:pt modelId="{6066A158-6487-4A64-9F2D-4100E9A4DF34}" type="pres">
      <dgm:prSet presAssocID="{D5B5093D-6BE4-4EE1-9EEB-9D2620FDFC04}" presName="parentShp" presStyleLbl="node1" presStyleIdx="2" presStyleCnt="4">
        <dgm:presLayoutVars>
          <dgm:bulletEnabled val="1"/>
        </dgm:presLayoutVars>
      </dgm:prSet>
      <dgm:spPr/>
    </dgm:pt>
    <dgm:pt modelId="{B8EF7B4E-6EC3-4EE8-A06C-69EF179659D1}" type="pres">
      <dgm:prSet presAssocID="{D5B5093D-6BE4-4EE1-9EEB-9D2620FDFC04}" presName="childShp" presStyleLbl="bgAccFollowNode1" presStyleIdx="2" presStyleCnt="4">
        <dgm:presLayoutVars>
          <dgm:bulletEnabled val="1"/>
        </dgm:presLayoutVars>
      </dgm:prSet>
      <dgm:spPr/>
    </dgm:pt>
    <dgm:pt modelId="{E34102CC-BCC6-4A71-B651-9F9D35E2721E}" type="pres">
      <dgm:prSet presAssocID="{122C7461-C7FD-4290-9BCC-BC6CC5D2A020}" presName="spacing" presStyleCnt="0"/>
      <dgm:spPr/>
    </dgm:pt>
    <dgm:pt modelId="{133C0983-C2EE-482C-8344-7CEDE015753B}" type="pres">
      <dgm:prSet presAssocID="{8CE20941-BA0A-4E73-B105-568B1908BA23}" presName="linNode" presStyleCnt="0"/>
      <dgm:spPr/>
    </dgm:pt>
    <dgm:pt modelId="{453C42AA-DE52-40B4-B06D-CC733CC64D41}" type="pres">
      <dgm:prSet presAssocID="{8CE20941-BA0A-4E73-B105-568B1908BA23}" presName="parentShp" presStyleLbl="node1" presStyleIdx="3" presStyleCnt="4">
        <dgm:presLayoutVars>
          <dgm:bulletEnabled val="1"/>
        </dgm:presLayoutVars>
      </dgm:prSet>
      <dgm:spPr/>
    </dgm:pt>
    <dgm:pt modelId="{518E3F5E-915C-48B4-8883-2E297DA2BFBE}" type="pres">
      <dgm:prSet presAssocID="{8CE20941-BA0A-4E73-B105-568B1908BA23}" presName="childShp" presStyleLbl="bgAccFollowNode1" presStyleIdx="3" presStyleCnt="4">
        <dgm:presLayoutVars>
          <dgm:bulletEnabled val="1"/>
        </dgm:presLayoutVars>
      </dgm:prSet>
      <dgm:spPr/>
    </dgm:pt>
  </dgm:ptLst>
  <dgm:cxnLst>
    <dgm:cxn modelId="{7616631E-AC0A-4192-9935-BFFDF1BA3F3D}" srcId="{13F4F851-D0E9-4ED2-951C-B386F13D563D}" destId="{D4740001-8A2A-4DAD-9BB9-824C08D30C90}" srcOrd="1" destOrd="0" parTransId="{A71FBEFD-4EFF-4920-AE07-BD481F7211EE}" sibTransId="{E13428C0-EE43-4031-A53B-DABE790378C7}"/>
    <dgm:cxn modelId="{BA6A6E24-9D70-4A37-9589-720D0E721353}" srcId="{13F4F851-D0E9-4ED2-951C-B386F13D563D}" destId="{D5B5093D-6BE4-4EE1-9EEB-9D2620FDFC04}" srcOrd="2" destOrd="0" parTransId="{541C7396-6526-4CF8-A03D-6BDEA4D80114}" sibTransId="{122C7461-C7FD-4290-9BCC-BC6CC5D2A020}"/>
    <dgm:cxn modelId="{B58D8636-D361-4CA4-85B5-2276A6E344BC}" type="presOf" srcId="{6367F149-480A-4D06-B19F-FB067585DCD0}" destId="{752ABED3-310C-468B-BE79-CB1E13C8B0A6}" srcOrd="0" destOrd="0" presId="urn:microsoft.com/office/officeart/2005/8/layout/vList6"/>
    <dgm:cxn modelId="{AEC2F23E-FCD3-4627-A125-13E603194265}" srcId="{13F4F851-D0E9-4ED2-951C-B386F13D563D}" destId="{8CE20941-BA0A-4E73-B105-568B1908BA23}" srcOrd="3" destOrd="0" parTransId="{4F7D492F-023A-46D1-A81F-566CCE0D6B65}" sibTransId="{CAE06CEE-9CC9-438C-BEDE-BC40353E8C54}"/>
    <dgm:cxn modelId="{3695EB5B-8BBF-419F-AD3E-61335DCEF303}" srcId="{D5B5093D-6BE4-4EE1-9EEB-9D2620FDFC04}" destId="{FACC20B5-D451-47A9-B5F6-5B10D14DB6D1}" srcOrd="0" destOrd="0" parTransId="{9E50AD6D-A539-45EA-83D7-A1C102FC6322}" sibTransId="{DAB2A65C-59E9-462E-9D81-8A440C675EB7}"/>
    <dgm:cxn modelId="{E6C9FE5F-D895-4D48-BE2A-C036DD460777}" srcId="{13F4F851-D0E9-4ED2-951C-B386F13D563D}" destId="{C66C995B-19CA-4AE9-A773-1B339A7CD6B3}" srcOrd="0" destOrd="0" parTransId="{DB1A2032-532E-4FF7-9AA9-F26BCAF19221}" sibTransId="{97097224-AEE8-406B-8C3F-CD5421370F63}"/>
    <dgm:cxn modelId="{3D463142-33F7-470B-B0C3-14373174BA90}" srcId="{8CE20941-BA0A-4E73-B105-568B1908BA23}" destId="{A922F03D-EA02-439E-BC2A-3F5753178E1B}" srcOrd="0" destOrd="0" parTransId="{B402C37C-598E-4090-99F1-62970C7AB5B1}" sibTransId="{A51E6EF2-9D0B-4613-93D7-C7D5FACDFBA8}"/>
    <dgm:cxn modelId="{0AE39D68-EF88-4AF2-A551-55BA6F7B6F17}" type="presOf" srcId="{FACC20B5-D451-47A9-B5F6-5B10D14DB6D1}" destId="{B8EF7B4E-6EC3-4EE8-A06C-69EF179659D1}" srcOrd="0" destOrd="0" presId="urn:microsoft.com/office/officeart/2005/8/layout/vList6"/>
    <dgm:cxn modelId="{FABFD14F-999E-4C9C-B10E-3740C416335D}" type="presOf" srcId="{C66C995B-19CA-4AE9-A773-1B339A7CD6B3}" destId="{0EDFA4F9-4D23-48B8-AA24-555B98D14939}" srcOrd="0" destOrd="0" presId="urn:microsoft.com/office/officeart/2005/8/layout/vList6"/>
    <dgm:cxn modelId="{FEAE3A76-BF56-4C72-8D9D-0B7A5F82A9B6}" type="presOf" srcId="{13F4F851-D0E9-4ED2-951C-B386F13D563D}" destId="{C718171D-3A4E-45FB-9FAE-FC2250051988}" srcOrd="0" destOrd="0" presId="urn:microsoft.com/office/officeart/2005/8/layout/vList6"/>
    <dgm:cxn modelId="{94965799-B950-4CCA-83D0-26366503AAB4}" type="presOf" srcId="{8CE20941-BA0A-4E73-B105-568B1908BA23}" destId="{453C42AA-DE52-40B4-B06D-CC733CC64D41}" srcOrd="0" destOrd="0" presId="urn:microsoft.com/office/officeart/2005/8/layout/vList6"/>
    <dgm:cxn modelId="{F5058F9D-AECE-4268-9B88-19C19ACCA954}" type="presOf" srcId="{D5B5093D-6BE4-4EE1-9EEB-9D2620FDFC04}" destId="{6066A158-6487-4A64-9F2D-4100E9A4DF34}" srcOrd="0" destOrd="0" presId="urn:microsoft.com/office/officeart/2005/8/layout/vList6"/>
    <dgm:cxn modelId="{52FF28A7-7F0C-4E2E-8AE7-2F48C8A0BB0B}" type="presOf" srcId="{A922F03D-EA02-439E-BC2A-3F5753178E1B}" destId="{518E3F5E-915C-48B4-8883-2E297DA2BFBE}" srcOrd="0" destOrd="0" presId="urn:microsoft.com/office/officeart/2005/8/layout/vList6"/>
    <dgm:cxn modelId="{7DB31EAB-D21D-4975-B0D2-EE81292A37CD}" srcId="{D4740001-8A2A-4DAD-9BB9-824C08D30C90}" destId="{A29E1323-2648-48A5-9495-5C61A6CEA231}" srcOrd="0" destOrd="0" parTransId="{94371C7D-1C87-4B8F-9D01-3ABF071B82EA}" sibTransId="{A1B24D4C-9B88-4272-9BF2-927085A2C3FF}"/>
    <dgm:cxn modelId="{38414BB8-6AFB-4B7D-9E3E-F70901014B7B}" type="presOf" srcId="{A29E1323-2648-48A5-9495-5C61A6CEA231}" destId="{7EA516B9-BC4B-400D-8963-B4CDADB037C8}" srcOrd="0" destOrd="0" presId="urn:microsoft.com/office/officeart/2005/8/layout/vList6"/>
    <dgm:cxn modelId="{8B05A4D5-6BD7-46F8-8222-96F0745FD0F1}" srcId="{C66C995B-19CA-4AE9-A773-1B339A7CD6B3}" destId="{6367F149-480A-4D06-B19F-FB067585DCD0}" srcOrd="0" destOrd="0" parTransId="{1533E4ED-E6F9-4215-A637-6A1ABAC323F8}" sibTransId="{7D526AEE-0068-4B8C-957F-BD773D2467F2}"/>
    <dgm:cxn modelId="{EF9484E2-1727-43C0-B33D-3CFAB2672462}" type="presOf" srcId="{D4740001-8A2A-4DAD-9BB9-824C08D30C90}" destId="{71D48C1B-EDB4-4E89-8E35-521F8C93D773}" srcOrd="0" destOrd="0" presId="urn:microsoft.com/office/officeart/2005/8/layout/vList6"/>
    <dgm:cxn modelId="{DA065C97-464F-4DE3-875A-DD2CE1412CA2}" type="presParOf" srcId="{C718171D-3A4E-45FB-9FAE-FC2250051988}" destId="{9146D42B-1E17-4514-A502-6643109279B0}" srcOrd="0" destOrd="0" presId="urn:microsoft.com/office/officeart/2005/8/layout/vList6"/>
    <dgm:cxn modelId="{99D51716-247F-4D72-8F52-C562335177AB}" type="presParOf" srcId="{9146D42B-1E17-4514-A502-6643109279B0}" destId="{0EDFA4F9-4D23-48B8-AA24-555B98D14939}" srcOrd="0" destOrd="0" presId="urn:microsoft.com/office/officeart/2005/8/layout/vList6"/>
    <dgm:cxn modelId="{D4CDCF0F-7A94-4257-8EB1-DABFC5670C3B}" type="presParOf" srcId="{9146D42B-1E17-4514-A502-6643109279B0}" destId="{752ABED3-310C-468B-BE79-CB1E13C8B0A6}" srcOrd="1" destOrd="0" presId="urn:microsoft.com/office/officeart/2005/8/layout/vList6"/>
    <dgm:cxn modelId="{ECA66706-BA58-45B2-91AA-A6DCE2D6F90B}" type="presParOf" srcId="{C718171D-3A4E-45FB-9FAE-FC2250051988}" destId="{8F785E28-F265-4050-B479-C0D692527CE5}" srcOrd="1" destOrd="0" presId="urn:microsoft.com/office/officeart/2005/8/layout/vList6"/>
    <dgm:cxn modelId="{F7B6CE6A-9499-4C5E-8EDF-65564FF27CEB}" type="presParOf" srcId="{C718171D-3A4E-45FB-9FAE-FC2250051988}" destId="{EF6A1406-4B06-43ED-89C3-735983EA8690}" srcOrd="2" destOrd="0" presId="urn:microsoft.com/office/officeart/2005/8/layout/vList6"/>
    <dgm:cxn modelId="{931DEA73-05E4-458A-AA80-940DB4A2924C}" type="presParOf" srcId="{EF6A1406-4B06-43ED-89C3-735983EA8690}" destId="{71D48C1B-EDB4-4E89-8E35-521F8C93D773}" srcOrd="0" destOrd="0" presId="urn:microsoft.com/office/officeart/2005/8/layout/vList6"/>
    <dgm:cxn modelId="{981DF75D-3463-4CD1-974A-C5DA7AEE7FAB}" type="presParOf" srcId="{EF6A1406-4B06-43ED-89C3-735983EA8690}" destId="{7EA516B9-BC4B-400D-8963-B4CDADB037C8}" srcOrd="1" destOrd="0" presId="urn:microsoft.com/office/officeart/2005/8/layout/vList6"/>
    <dgm:cxn modelId="{1C3540E7-7B14-4068-A63D-873DA60D453C}" type="presParOf" srcId="{C718171D-3A4E-45FB-9FAE-FC2250051988}" destId="{9FEDF7FD-372F-4B0C-91C8-C6B924980193}" srcOrd="3" destOrd="0" presId="urn:microsoft.com/office/officeart/2005/8/layout/vList6"/>
    <dgm:cxn modelId="{E0CCCEF0-E9F2-4531-A409-813A46E67117}" type="presParOf" srcId="{C718171D-3A4E-45FB-9FAE-FC2250051988}" destId="{B0AE6511-9542-411F-B5D9-500B9A9A0E6D}" srcOrd="4" destOrd="0" presId="urn:microsoft.com/office/officeart/2005/8/layout/vList6"/>
    <dgm:cxn modelId="{75998460-D386-4325-A76A-5382F810EEA6}" type="presParOf" srcId="{B0AE6511-9542-411F-B5D9-500B9A9A0E6D}" destId="{6066A158-6487-4A64-9F2D-4100E9A4DF34}" srcOrd="0" destOrd="0" presId="urn:microsoft.com/office/officeart/2005/8/layout/vList6"/>
    <dgm:cxn modelId="{A85F7108-137E-48FC-953E-79D112916D83}" type="presParOf" srcId="{B0AE6511-9542-411F-B5D9-500B9A9A0E6D}" destId="{B8EF7B4E-6EC3-4EE8-A06C-69EF179659D1}" srcOrd="1" destOrd="0" presId="urn:microsoft.com/office/officeart/2005/8/layout/vList6"/>
    <dgm:cxn modelId="{BBFEC66A-715A-4012-94C5-AB1DD83FBD70}" type="presParOf" srcId="{C718171D-3A4E-45FB-9FAE-FC2250051988}" destId="{E34102CC-BCC6-4A71-B651-9F9D35E2721E}" srcOrd="5" destOrd="0" presId="urn:microsoft.com/office/officeart/2005/8/layout/vList6"/>
    <dgm:cxn modelId="{AAFF5A82-5284-4360-9ECE-31685AD3A49E}" type="presParOf" srcId="{C718171D-3A4E-45FB-9FAE-FC2250051988}" destId="{133C0983-C2EE-482C-8344-7CEDE015753B}" srcOrd="6" destOrd="0" presId="urn:microsoft.com/office/officeart/2005/8/layout/vList6"/>
    <dgm:cxn modelId="{1E683E41-B616-4BA9-B7F4-70AFF96984E6}" type="presParOf" srcId="{133C0983-C2EE-482C-8344-7CEDE015753B}" destId="{453C42AA-DE52-40B4-B06D-CC733CC64D41}" srcOrd="0" destOrd="0" presId="urn:microsoft.com/office/officeart/2005/8/layout/vList6"/>
    <dgm:cxn modelId="{0211F36C-D003-4CA7-803A-0AD2255A3B3F}" type="presParOf" srcId="{133C0983-C2EE-482C-8344-7CEDE015753B}" destId="{518E3F5E-915C-48B4-8883-2E297DA2BFBE}" srcOrd="1" destOrd="0" presId="urn:microsoft.com/office/officeart/2005/8/layout/vList6"/>
  </dgm:cxnLst>
  <dgm:bg/>
  <dgm:whole>
    <a:ln w="12700">
      <a:noFill/>
      <a:prstDash val="sysDash"/>
    </a:ln>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D28E8F-1306-4F84-9B8D-53BAFD1F4FD5}" type="doc">
      <dgm:prSet loTypeId="urn:microsoft.com/office/officeart/2008/layout/VerticalAccentList" loCatId="list" qsTypeId="urn:microsoft.com/office/officeart/2005/8/quickstyle/simple1" qsCatId="simple" csTypeId="urn:microsoft.com/office/officeart/2005/8/colors/colorful3" csCatId="colorful" phldr="1"/>
      <dgm:spPr/>
      <dgm:t>
        <a:bodyPr/>
        <a:lstStyle/>
        <a:p>
          <a:endParaRPr lang="en-IN"/>
        </a:p>
      </dgm:t>
    </dgm:pt>
    <dgm:pt modelId="{D67F873F-C209-4EF5-9A3D-D77799696779}">
      <dgm:prSet phldrT="[Text]"/>
      <dgm:spPr/>
      <dgm:t>
        <a:bodyPr/>
        <a:lstStyle/>
        <a:p>
          <a:pPr algn="ctr"/>
          <a:r>
            <a:rPr lang="en-US" b="1" dirty="0">
              <a:latin typeface="Arial" panose="020B0604020202020204" pitchFamily="34" charset="0"/>
              <a:cs typeface="Arial" panose="020B0604020202020204" pitchFamily="34" charset="0"/>
            </a:rPr>
            <a:t>Demand is rising, supply is imported.</a:t>
          </a:r>
          <a:endParaRPr lang="en-IN" b="1" dirty="0">
            <a:latin typeface="Arial" panose="020B0604020202020204" pitchFamily="34" charset="0"/>
            <a:cs typeface="Arial" panose="020B0604020202020204" pitchFamily="34" charset="0"/>
          </a:endParaRPr>
        </a:p>
      </dgm:t>
    </dgm:pt>
    <dgm:pt modelId="{BCE3CF08-48E5-4690-8C84-42E04FCF2613}" type="parTrans" cxnId="{60EAE841-ACC6-4CB9-ADF6-907BE1B4DCAF}">
      <dgm:prSet/>
      <dgm:spPr/>
      <dgm:t>
        <a:bodyPr/>
        <a:lstStyle/>
        <a:p>
          <a:pPr algn="ctr"/>
          <a:endParaRPr lang="en-IN" b="0"/>
        </a:p>
      </dgm:t>
    </dgm:pt>
    <dgm:pt modelId="{2E8BCB4A-96BB-4EC6-9658-CC2CDD8F3401}" type="sibTrans" cxnId="{60EAE841-ACC6-4CB9-ADF6-907BE1B4DCAF}">
      <dgm:prSet/>
      <dgm:spPr/>
      <dgm:t>
        <a:bodyPr/>
        <a:lstStyle/>
        <a:p>
          <a:pPr algn="ctr"/>
          <a:endParaRPr lang="en-IN" b="0"/>
        </a:p>
      </dgm:t>
    </dgm:pt>
    <dgm:pt modelId="{E1F0F542-ECB8-4C1E-A647-42AD845EABFC}">
      <dgm:prSet phldrT="[Text]"/>
      <dgm:spPr>
        <a:solidFill>
          <a:srgbClr val="CCFFCC"/>
        </a:solidFill>
      </dgm:spPr>
      <dgm:t>
        <a:bodyPr/>
        <a:lstStyle/>
        <a:p>
          <a:pPr algn="ctr"/>
          <a:r>
            <a:rPr lang="en-US" b="0" dirty="0">
              <a:latin typeface="Arial" panose="020B0604020202020204" pitchFamily="34" charset="0"/>
              <a:cs typeface="Arial" panose="020B0604020202020204" pitchFamily="34" charset="0"/>
            </a:rPr>
            <a:t>Africa consumes nearly a quarter of global vaccines yet imports the vast majority, creating a resilience gap and local-content opportunity.</a:t>
          </a:r>
          <a:endParaRPr lang="en-IN" b="0" dirty="0">
            <a:latin typeface="Arial" panose="020B0604020202020204" pitchFamily="34" charset="0"/>
            <a:cs typeface="Arial" panose="020B0604020202020204" pitchFamily="34" charset="0"/>
          </a:endParaRPr>
        </a:p>
      </dgm:t>
    </dgm:pt>
    <dgm:pt modelId="{60346596-BAEB-40E2-91D8-1EFB773C302B}" type="parTrans" cxnId="{E60E1AC3-06A1-4A8E-8E47-135D7D9B3CED}">
      <dgm:prSet/>
      <dgm:spPr/>
      <dgm:t>
        <a:bodyPr/>
        <a:lstStyle/>
        <a:p>
          <a:pPr algn="ctr"/>
          <a:endParaRPr lang="en-IN" b="0"/>
        </a:p>
      </dgm:t>
    </dgm:pt>
    <dgm:pt modelId="{42ECD179-FFE2-4253-8BFA-97D195E9E0EF}" type="sibTrans" cxnId="{E60E1AC3-06A1-4A8E-8E47-135D7D9B3CED}">
      <dgm:prSet/>
      <dgm:spPr/>
      <dgm:t>
        <a:bodyPr/>
        <a:lstStyle/>
        <a:p>
          <a:pPr algn="ctr"/>
          <a:endParaRPr lang="en-IN" b="0"/>
        </a:p>
      </dgm:t>
    </dgm:pt>
    <dgm:pt modelId="{5FC92BFC-65E9-4F0D-843A-B84D4EE4BC78}">
      <dgm:prSet phldrT="[Text]" custT="1"/>
      <dgm:spPr/>
      <dgm:t>
        <a:bodyPr/>
        <a:lstStyle/>
        <a:p>
          <a:pPr algn="ctr"/>
          <a:r>
            <a:rPr lang="en-US" sz="13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Procurement is pooling and shifting to value.</a:t>
          </a:r>
          <a:endParaRPr lang="en-IN" sz="13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gm:t>
    </dgm:pt>
    <dgm:pt modelId="{9E8204BC-042C-4A4D-B9C4-BC509559E21B}" type="parTrans" cxnId="{E65F847D-F8D6-4C43-B908-7A42AD7F8886}">
      <dgm:prSet/>
      <dgm:spPr/>
      <dgm:t>
        <a:bodyPr/>
        <a:lstStyle/>
        <a:p>
          <a:pPr algn="ctr"/>
          <a:endParaRPr lang="en-IN" b="0"/>
        </a:p>
      </dgm:t>
    </dgm:pt>
    <dgm:pt modelId="{EC868241-1F94-4857-9BC8-C0BFE7E64E5D}" type="sibTrans" cxnId="{E65F847D-F8D6-4C43-B908-7A42AD7F8886}">
      <dgm:prSet/>
      <dgm:spPr/>
      <dgm:t>
        <a:bodyPr/>
        <a:lstStyle/>
        <a:p>
          <a:pPr algn="ctr"/>
          <a:endParaRPr lang="en-IN" b="0"/>
        </a:p>
      </dgm:t>
    </dgm:pt>
    <dgm:pt modelId="{31A8D62B-58BC-42F9-8105-F1231FC01F14}">
      <dgm:prSet phldrT="[Text]"/>
      <dgm:spPr>
        <a:solidFill>
          <a:srgbClr val="CCFFCC"/>
        </a:solidFill>
      </dgm:spPr>
      <dgm:t>
        <a:bodyPr/>
        <a:lstStyle/>
        <a:p>
          <a:pPr algn="ctr"/>
          <a:r>
            <a:rPr lang="en-US" b="0" dirty="0">
              <a:latin typeface="Arial" panose="020B0604020202020204" pitchFamily="34" charset="0"/>
              <a:cs typeface="Arial" panose="020B0604020202020204" pitchFamily="34" charset="0"/>
            </a:rPr>
            <a:t>Regional demand pooling and ‘Buy African’ preferences are growing; advance purchase commitments are being explored.</a:t>
          </a:r>
          <a:endParaRPr lang="en-IN" b="0" dirty="0">
            <a:latin typeface="Arial" panose="020B0604020202020204" pitchFamily="34" charset="0"/>
            <a:cs typeface="Arial" panose="020B0604020202020204" pitchFamily="34" charset="0"/>
          </a:endParaRPr>
        </a:p>
      </dgm:t>
    </dgm:pt>
    <dgm:pt modelId="{8EF5F841-DB43-4D81-9845-C6086727AF77}" type="parTrans" cxnId="{CFBCED66-7534-4FA8-B44C-FFE426E10D7F}">
      <dgm:prSet/>
      <dgm:spPr/>
      <dgm:t>
        <a:bodyPr/>
        <a:lstStyle/>
        <a:p>
          <a:pPr algn="ctr"/>
          <a:endParaRPr lang="en-IN" b="0"/>
        </a:p>
      </dgm:t>
    </dgm:pt>
    <dgm:pt modelId="{18DB9682-DA9D-47C8-9E40-4B3E6CB4E762}" type="sibTrans" cxnId="{CFBCED66-7534-4FA8-B44C-FFE426E10D7F}">
      <dgm:prSet/>
      <dgm:spPr/>
      <dgm:t>
        <a:bodyPr/>
        <a:lstStyle/>
        <a:p>
          <a:pPr algn="ctr"/>
          <a:endParaRPr lang="en-IN" b="0"/>
        </a:p>
      </dgm:t>
    </dgm:pt>
    <dgm:pt modelId="{C20891BA-E13B-40BB-B73A-6059CA85A923}">
      <dgm:prSet phldrT="[Text]" custT="1"/>
      <dgm:spPr/>
      <dgm:t>
        <a:bodyPr/>
        <a:lstStyle/>
        <a:p>
          <a:pPr algn="ctr"/>
          <a:r>
            <a:rPr lang="en-IN" sz="13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Reliability wins</a:t>
          </a:r>
          <a:r>
            <a:rPr lang="en-IN" sz="1300" b="0" kern="1200" dirty="0"/>
            <a:t>.</a:t>
          </a:r>
        </a:p>
      </dgm:t>
    </dgm:pt>
    <dgm:pt modelId="{5B914E91-63BA-4635-9590-9DE5A45E0911}" type="parTrans" cxnId="{5BA53919-4E81-4AEE-910F-6D1BBB86901E}">
      <dgm:prSet/>
      <dgm:spPr/>
      <dgm:t>
        <a:bodyPr/>
        <a:lstStyle/>
        <a:p>
          <a:pPr algn="ctr"/>
          <a:endParaRPr lang="en-IN" b="0"/>
        </a:p>
      </dgm:t>
    </dgm:pt>
    <dgm:pt modelId="{53F5F7A3-F63A-4042-A1C1-89A48B4D4685}" type="sibTrans" cxnId="{5BA53919-4E81-4AEE-910F-6D1BBB86901E}">
      <dgm:prSet/>
      <dgm:spPr/>
      <dgm:t>
        <a:bodyPr/>
        <a:lstStyle/>
        <a:p>
          <a:pPr algn="ctr"/>
          <a:endParaRPr lang="en-IN" b="0"/>
        </a:p>
      </dgm:t>
    </dgm:pt>
    <dgm:pt modelId="{47A4294A-F2A2-4E4B-BE7B-C85C3B8F86C3}">
      <dgm:prSet phldrT="[Text]"/>
      <dgm:spPr>
        <a:solidFill>
          <a:srgbClr val="CCFFCC"/>
        </a:solidFill>
      </dgm:spPr>
      <dgm:t>
        <a:bodyPr/>
        <a:lstStyle/>
        <a:p>
          <a:pPr algn="ctr"/>
          <a:r>
            <a:rPr lang="en-US" b="0" dirty="0">
              <a:latin typeface="Arial" panose="020B0604020202020204" pitchFamily="34" charset="0"/>
              <a:cs typeface="Arial" panose="020B0604020202020204" pitchFamily="34" charset="0"/>
            </a:rPr>
            <a:t>High unemployment and public-debt pressure in South Africa constrain fiscal space, so buyers favor predictable total cost and on-time supply.</a:t>
          </a:r>
          <a:endParaRPr lang="en-IN" b="0" dirty="0">
            <a:latin typeface="Arial" panose="020B0604020202020204" pitchFamily="34" charset="0"/>
            <a:cs typeface="Arial" panose="020B0604020202020204" pitchFamily="34" charset="0"/>
          </a:endParaRPr>
        </a:p>
      </dgm:t>
    </dgm:pt>
    <dgm:pt modelId="{74ECAA55-F4C8-46AC-A98F-AE65A62C6FE0}" type="parTrans" cxnId="{46D6B6D0-9C9B-4A87-97A9-27B154672025}">
      <dgm:prSet/>
      <dgm:spPr/>
      <dgm:t>
        <a:bodyPr/>
        <a:lstStyle/>
        <a:p>
          <a:pPr algn="ctr"/>
          <a:endParaRPr lang="en-IN" b="0"/>
        </a:p>
      </dgm:t>
    </dgm:pt>
    <dgm:pt modelId="{52AA0ADE-21FC-4E02-A617-20BEE08A18E9}" type="sibTrans" cxnId="{46D6B6D0-9C9B-4A87-97A9-27B154672025}">
      <dgm:prSet/>
      <dgm:spPr/>
      <dgm:t>
        <a:bodyPr/>
        <a:lstStyle/>
        <a:p>
          <a:pPr algn="ctr"/>
          <a:endParaRPr lang="en-IN" b="0"/>
        </a:p>
      </dgm:t>
    </dgm:pt>
    <dgm:pt modelId="{47FEDC1A-EED4-49A6-AD08-69F1B47E9BEE}" type="pres">
      <dgm:prSet presAssocID="{46D28E8F-1306-4F84-9B8D-53BAFD1F4FD5}" presName="Name0" presStyleCnt="0">
        <dgm:presLayoutVars>
          <dgm:chMax/>
          <dgm:chPref/>
          <dgm:dir/>
        </dgm:presLayoutVars>
      </dgm:prSet>
      <dgm:spPr/>
    </dgm:pt>
    <dgm:pt modelId="{19C0BEB7-C62B-4045-8DF5-49B63E1034DF}" type="pres">
      <dgm:prSet presAssocID="{D67F873F-C209-4EF5-9A3D-D77799696779}" presName="parenttextcomposite" presStyleCnt="0"/>
      <dgm:spPr/>
    </dgm:pt>
    <dgm:pt modelId="{865892E5-8ED5-4630-A337-A933058732A7}" type="pres">
      <dgm:prSet presAssocID="{D67F873F-C209-4EF5-9A3D-D77799696779}" presName="parenttext" presStyleLbl="revTx" presStyleIdx="0" presStyleCnt="3" custLinFactNeighborX="31245" custLinFactNeighborY="6311">
        <dgm:presLayoutVars>
          <dgm:chMax/>
          <dgm:chPref val="2"/>
          <dgm:bulletEnabled val="1"/>
        </dgm:presLayoutVars>
      </dgm:prSet>
      <dgm:spPr/>
    </dgm:pt>
    <dgm:pt modelId="{FFDF7E09-C572-4C3E-814B-8EBA23599F2A}" type="pres">
      <dgm:prSet presAssocID="{D67F873F-C209-4EF5-9A3D-D77799696779}" presName="composite" presStyleCnt="0"/>
      <dgm:spPr/>
    </dgm:pt>
    <dgm:pt modelId="{A7D8D281-D057-40C6-8349-8AE8281D397A}" type="pres">
      <dgm:prSet presAssocID="{D67F873F-C209-4EF5-9A3D-D77799696779}" presName="chevron1" presStyleLbl="alignNode1" presStyleIdx="0" presStyleCnt="21"/>
      <dgm:spPr/>
    </dgm:pt>
    <dgm:pt modelId="{919F6C86-F578-48DC-87CC-26FD6886E17C}" type="pres">
      <dgm:prSet presAssocID="{D67F873F-C209-4EF5-9A3D-D77799696779}" presName="chevron2" presStyleLbl="alignNode1" presStyleIdx="1" presStyleCnt="21"/>
      <dgm:spPr/>
    </dgm:pt>
    <dgm:pt modelId="{91CB7928-3663-4F52-AA23-500217101EA8}" type="pres">
      <dgm:prSet presAssocID="{D67F873F-C209-4EF5-9A3D-D77799696779}" presName="chevron3" presStyleLbl="alignNode1" presStyleIdx="2" presStyleCnt="21"/>
      <dgm:spPr/>
    </dgm:pt>
    <dgm:pt modelId="{93E29367-FC00-42E2-AA22-03DB4C946BA7}" type="pres">
      <dgm:prSet presAssocID="{D67F873F-C209-4EF5-9A3D-D77799696779}" presName="chevron4" presStyleLbl="alignNode1" presStyleIdx="3" presStyleCnt="21"/>
      <dgm:spPr/>
    </dgm:pt>
    <dgm:pt modelId="{457BC322-346F-41FE-8DFF-64A6A1290CA0}" type="pres">
      <dgm:prSet presAssocID="{D67F873F-C209-4EF5-9A3D-D77799696779}" presName="chevron5" presStyleLbl="alignNode1" presStyleIdx="4" presStyleCnt="21"/>
      <dgm:spPr/>
    </dgm:pt>
    <dgm:pt modelId="{A10420BE-4A78-4A28-8827-6EF5586C4369}" type="pres">
      <dgm:prSet presAssocID="{D67F873F-C209-4EF5-9A3D-D77799696779}" presName="chevron6" presStyleLbl="alignNode1" presStyleIdx="5" presStyleCnt="21"/>
      <dgm:spPr/>
    </dgm:pt>
    <dgm:pt modelId="{0977F607-A3F2-4194-A235-BDB7CFFD8F73}" type="pres">
      <dgm:prSet presAssocID="{D67F873F-C209-4EF5-9A3D-D77799696779}" presName="chevron7" presStyleLbl="alignNode1" presStyleIdx="6" presStyleCnt="21"/>
      <dgm:spPr/>
    </dgm:pt>
    <dgm:pt modelId="{C9FA1785-A4AB-4DDA-8906-F715CB5B7A74}" type="pres">
      <dgm:prSet presAssocID="{D67F873F-C209-4EF5-9A3D-D77799696779}" presName="childtext" presStyleLbl="solidFgAcc1" presStyleIdx="0" presStyleCnt="3" custScaleX="169103">
        <dgm:presLayoutVars>
          <dgm:chMax/>
          <dgm:chPref val="0"/>
          <dgm:bulletEnabled val="1"/>
        </dgm:presLayoutVars>
      </dgm:prSet>
      <dgm:spPr/>
    </dgm:pt>
    <dgm:pt modelId="{9ABDCE13-E971-4BEB-8734-3D0F2480941B}" type="pres">
      <dgm:prSet presAssocID="{2E8BCB4A-96BB-4EC6-9658-CC2CDD8F3401}" presName="sibTrans" presStyleCnt="0"/>
      <dgm:spPr/>
    </dgm:pt>
    <dgm:pt modelId="{121E4132-1EBF-48FF-8517-3A9B0081A003}" type="pres">
      <dgm:prSet presAssocID="{5FC92BFC-65E9-4F0D-843A-B84D4EE4BC78}" presName="parenttextcomposite" presStyleCnt="0"/>
      <dgm:spPr/>
    </dgm:pt>
    <dgm:pt modelId="{40EB955D-ABAD-4FEF-8069-165F7583001C}" type="pres">
      <dgm:prSet presAssocID="{5FC92BFC-65E9-4F0D-843A-B84D4EE4BC78}" presName="parenttext" presStyleLbl="revTx" presStyleIdx="1" presStyleCnt="3" custScaleX="125685" custScaleY="75912" custLinFactNeighborX="23131" custLinFactNeighborY="2064">
        <dgm:presLayoutVars>
          <dgm:chMax/>
          <dgm:chPref val="2"/>
          <dgm:bulletEnabled val="1"/>
        </dgm:presLayoutVars>
      </dgm:prSet>
      <dgm:spPr/>
    </dgm:pt>
    <dgm:pt modelId="{A9E285B2-BD5B-4F47-9274-401C1EC69FDF}" type="pres">
      <dgm:prSet presAssocID="{5FC92BFC-65E9-4F0D-843A-B84D4EE4BC78}" presName="composite" presStyleCnt="0"/>
      <dgm:spPr/>
    </dgm:pt>
    <dgm:pt modelId="{108C3B0C-5342-4A5E-BCAC-367A40D16EFB}" type="pres">
      <dgm:prSet presAssocID="{5FC92BFC-65E9-4F0D-843A-B84D4EE4BC78}" presName="chevron1" presStyleLbl="alignNode1" presStyleIdx="7" presStyleCnt="21"/>
      <dgm:spPr/>
    </dgm:pt>
    <dgm:pt modelId="{C5CF6A95-3A99-47C9-AF45-9ABB4F483327}" type="pres">
      <dgm:prSet presAssocID="{5FC92BFC-65E9-4F0D-843A-B84D4EE4BC78}" presName="chevron2" presStyleLbl="alignNode1" presStyleIdx="8" presStyleCnt="21"/>
      <dgm:spPr/>
    </dgm:pt>
    <dgm:pt modelId="{E8111E9A-4586-4B5F-8758-C933A77022F1}" type="pres">
      <dgm:prSet presAssocID="{5FC92BFC-65E9-4F0D-843A-B84D4EE4BC78}" presName="chevron3" presStyleLbl="alignNode1" presStyleIdx="9" presStyleCnt="21"/>
      <dgm:spPr/>
    </dgm:pt>
    <dgm:pt modelId="{4C97FE6F-414D-4E7A-A6EB-FE6E4136ACF8}" type="pres">
      <dgm:prSet presAssocID="{5FC92BFC-65E9-4F0D-843A-B84D4EE4BC78}" presName="chevron4" presStyleLbl="alignNode1" presStyleIdx="10" presStyleCnt="21"/>
      <dgm:spPr/>
    </dgm:pt>
    <dgm:pt modelId="{0FFF8B13-A362-4B2F-92CC-7EF5208461F8}" type="pres">
      <dgm:prSet presAssocID="{5FC92BFC-65E9-4F0D-843A-B84D4EE4BC78}" presName="chevron5" presStyleLbl="alignNode1" presStyleIdx="11" presStyleCnt="21"/>
      <dgm:spPr/>
    </dgm:pt>
    <dgm:pt modelId="{57A8980C-D4D2-4BF0-8B23-D521AF7C89F4}" type="pres">
      <dgm:prSet presAssocID="{5FC92BFC-65E9-4F0D-843A-B84D4EE4BC78}" presName="chevron6" presStyleLbl="alignNode1" presStyleIdx="12" presStyleCnt="21"/>
      <dgm:spPr/>
    </dgm:pt>
    <dgm:pt modelId="{82DAD60C-C99A-46C2-BA12-66A93D54B569}" type="pres">
      <dgm:prSet presAssocID="{5FC92BFC-65E9-4F0D-843A-B84D4EE4BC78}" presName="chevron7" presStyleLbl="alignNode1" presStyleIdx="13" presStyleCnt="21"/>
      <dgm:spPr/>
    </dgm:pt>
    <dgm:pt modelId="{99A28235-CDEC-409F-AF16-5757C1B9B4C0}" type="pres">
      <dgm:prSet presAssocID="{5FC92BFC-65E9-4F0D-843A-B84D4EE4BC78}" presName="childtext" presStyleLbl="solidFgAcc1" presStyleIdx="1" presStyleCnt="3" custScaleX="169103">
        <dgm:presLayoutVars>
          <dgm:chMax/>
          <dgm:chPref val="0"/>
          <dgm:bulletEnabled val="1"/>
        </dgm:presLayoutVars>
      </dgm:prSet>
      <dgm:spPr/>
    </dgm:pt>
    <dgm:pt modelId="{B1ABA183-B195-4FC6-81BB-780175CFA11A}" type="pres">
      <dgm:prSet presAssocID="{EC868241-1F94-4857-9BC8-C0BFE7E64E5D}" presName="sibTrans" presStyleCnt="0"/>
      <dgm:spPr/>
    </dgm:pt>
    <dgm:pt modelId="{C5A94DB0-8A13-4D8D-9F86-A9CDB09E706F}" type="pres">
      <dgm:prSet presAssocID="{C20891BA-E13B-40BB-B73A-6059CA85A923}" presName="parenttextcomposite" presStyleCnt="0"/>
      <dgm:spPr/>
    </dgm:pt>
    <dgm:pt modelId="{7C9747FF-0588-4757-9238-BDB9388DCD99}" type="pres">
      <dgm:prSet presAssocID="{C20891BA-E13B-40BB-B73A-6059CA85A923}" presName="parenttext" presStyleLbl="revTx" presStyleIdx="2" presStyleCnt="3" custLinFactNeighborX="31245" custLinFactNeighborY="-4523">
        <dgm:presLayoutVars>
          <dgm:chMax/>
          <dgm:chPref val="2"/>
          <dgm:bulletEnabled val="1"/>
        </dgm:presLayoutVars>
      </dgm:prSet>
      <dgm:spPr/>
    </dgm:pt>
    <dgm:pt modelId="{BD19FB8D-B304-4F15-8D89-B38A02B874C0}" type="pres">
      <dgm:prSet presAssocID="{C20891BA-E13B-40BB-B73A-6059CA85A923}" presName="composite" presStyleCnt="0"/>
      <dgm:spPr/>
    </dgm:pt>
    <dgm:pt modelId="{72ABE969-1D9F-4155-80F5-0873D4EFDF02}" type="pres">
      <dgm:prSet presAssocID="{C20891BA-E13B-40BB-B73A-6059CA85A923}" presName="chevron1" presStyleLbl="alignNode1" presStyleIdx="14" presStyleCnt="21"/>
      <dgm:spPr/>
    </dgm:pt>
    <dgm:pt modelId="{73D4784E-688B-4FD6-9FD6-70F92DC36EF4}" type="pres">
      <dgm:prSet presAssocID="{C20891BA-E13B-40BB-B73A-6059CA85A923}" presName="chevron2" presStyleLbl="alignNode1" presStyleIdx="15" presStyleCnt="21"/>
      <dgm:spPr/>
    </dgm:pt>
    <dgm:pt modelId="{D8D1B752-390C-4E6E-9A6B-00545A5D2653}" type="pres">
      <dgm:prSet presAssocID="{C20891BA-E13B-40BB-B73A-6059CA85A923}" presName="chevron3" presStyleLbl="alignNode1" presStyleIdx="16" presStyleCnt="21"/>
      <dgm:spPr/>
    </dgm:pt>
    <dgm:pt modelId="{581C3BB4-ECCA-4B95-A9FE-AED69B405677}" type="pres">
      <dgm:prSet presAssocID="{C20891BA-E13B-40BB-B73A-6059CA85A923}" presName="chevron4" presStyleLbl="alignNode1" presStyleIdx="17" presStyleCnt="21"/>
      <dgm:spPr/>
    </dgm:pt>
    <dgm:pt modelId="{D8F2DE73-F856-444B-ABC1-45B7A7B641ED}" type="pres">
      <dgm:prSet presAssocID="{C20891BA-E13B-40BB-B73A-6059CA85A923}" presName="chevron5" presStyleLbl="alignNode1" presStyleIdx="18" presStyleCnt="21"/>
      <dgm:spPr/>
    </dgm:pt>
    <dgm:pt modelId="{E2DB7AC1-7E59-4A8B-AE29-B43C1A613CA5}" type="pres">
      <dgm:prSet presAssocID="{C20891BA-E13B-40BB-B73A-6059CA85A923}" presName="chevron6" presStyleLbl="alignNode1" presStyleIdx="19" presStyleCnt="21"/>
      <dgm:spPr/>
    </dgm:pt>
    <dgm:pt modelId="{AEE3D13F-A67C-44E4-8EE0-B1F3B3DFB7EE}" type="pres">
      <dgm:prSet presAssocID="{C20891BA-E13B-40BB-B73A-6059CA85A923}" presName="chevron7" presStyleLbl="alignNode1" presStyleIdx="20" presStyleCnt="21"/>
      <dgm:spPr/>
    </dgm:pt>
    <dgm:pt modelId="{5ACBEC34-781B-43BD-8AE4-4501324DC89C}" type="pres">
      <dgm:prSet presAssocID="{C20891BA-E13B-40BB-B73A-6059CA85A923}" presName="childtext" presStyleLbl="solidFgAcc1" presStyleIdx="2" presStyleCnt="3" custScaleX="169103">
        <dgm:presLayoutVars>
          <dgm:chMax/>
          <dgm:chPref val="0"/>
          <dgm:bulletEnabled val="1"/>
        </dgm:presLayoutVars>
      </dgm:prSet>
      <dgm:spPr/>
    </dgm:pt>
  </dgm:ptLst>
  <dgm:cxnLst>
    <dgm:cxn modelId="{DFA2FB01-42A8-45D5-B222-0874C88A5C8E}" type="presOf" srcId="{46D28E8F-1306-4F84-9B8D-53BAFD1F4FD5}" destId="{47FEDC1A-EED4-49A6-AD08-69F1B47E9BEE}" srcOrd="0" destOrd="0" presId="urn:microsoft.com/office/officeart/2008/layout/VerticalAccentList"/>
    <dgm:cxn modelId="{5BA53919-4E81-4AEE-910F-6D1BBB86901E}" srcId="{46D28E8F-1306-4F84-9B8D-53BAFD1F4FD5}" destId="{C20891BA-E13B-40BB-B73A-6059CA85A923}" srcOrd="2" destOrd="0" parTransId="{5B914E91-63BA-4635-9590-9DE5A45E0911}" sibTransId="{53F5F7A3-F63A-4042-A1C1-89A48B4D4685}"/>
    <dgm:cxn modelId="{9E363C60-7020-4223-B078-3A32605202F1}" type="presOf" srcId="{31A8D62B-58BC-42F9-8105-F1231FC01F14}" destId="{99A28235-CDEC-409F-AF16-5757C1B9B4C0}" srcOrd="0" destOrd="0" presId="urn:microsoft.com/office/officeart/2008/layout/VerticalAccentList"/>
    <dgm:cxn modelId="{60EAE841-ACC6-4CB9-ADF6-907BE1B4DCAF}" srcId="{46D28E8F-1306-4F84-9B8D-53BAFD1F4FD5}" destId="{D67F873F-C209-4EF5-9A3D-D77799696779}" srcOrd="0" destOrd="0" parTransId="{BCE3CF08-48E5-4690-8C84-42E04FCF2613}" sibTransId="{2E8BCB4A-96BB-4EC6-9658-CC2CDD8F3401}"/>
    <dgm:cxn modelId="{CFBCED66-7534-4FA8-B44C-FFE426E10D7F}" srcId="{5FC92BFC-65E9-4F0D-843A-B84D4EE4BC78}" destId="{31A8D62B-58BC-42F9-8105-F1231FC01F14}" srcOrd="0" destOrd="0" parTransId="{8EF5F841-DB43-4D81-9845-C6086727AF77}" sibTransId="{18DB9682-DA9D-47C8-9E40-4B3E6CB4E762}"/>
    <dgm:cxn modelId="{8122E44A-A558-4B0A-A833-BB28FB884275}" type="presOf" srcId="{C20891BA-E13B-40BB-B73A-6059CA85A923}" destId="{7C9747FF-0588-4757-9238-BDB9388DCD99}" srcOrd="0" destOrd="0" presId="urn:microsoft.com/office/officeart/2008/layout/VerticalAccentList"/>
    <dgm:cxn modelId="{E65F847D-F8D6-4C43-B908-7A42AD7F8886}" srcId="{46D28E8F-1306-4F84-9B8D-53BAFD1F4FD5}" destId="{5FC92BFC-65E9-4F0D-843A-B84D4EE4BC78}" srcOrd="1" destOrd="0" parTransId="{9E8204BC-042C-4A4D-B9C4-BC509559E21B}" sibTransId="{EC868241-1F94-4857-9BC8-C0BFE7E64E5D}"/>
    <dgm:cxn modelId="{6A6F188A-03D8-40A1-9C88-F7096D155F02}" type="presOf" srcId="{47A4294A-F2A2-4E4B-BE7B-C85C3B8F86C3}" destId="{5ACBEC34-781B-43BD-8AE4-4501324DC89C}" srcOrd="0" destOrd="0" presId="urn:microsoft.com/office/officeart/2008/layout/VerticalAccentList"/>
    <dgm:cxn modelId="{A9C2BF92-64F5-4030-AE69-D3469EA4C3B5}" type="presOf" srcId="{5FC92BFC-65E9-4F0D-843A-B84D4EE4BC78}" destId="{40EB955D-ABAD-4FEF-8069-165F7583001C}" srcOrd="0" destOrd="0" presId="urn:microsoft.com/office/officeart/2008/layout/VerticalAccentList"/>
    <dgm:cxn modelId="{B6A34EB1-0226-4401-AE41-3791ED2AE048}" type="presOf" srcId="{D67F873F-C209-4EF5-9A3D-D77799696779}" destId="{865892E5-8ED5-4630-A337-A933058732A7}" srcOrd="0" destOrd="0" presId="urn:microsoft.com/office/officeart/2008/layout/VerticalAccentList"/>
    <dgm:cxn modelId="{DB8DEDB1-8A1A-4E86-8F78-EF72B5F2F807}" type="presOf" srcId="{E1F0F542-ECB8-4C1E-A647-42AD845EABFC}" destId="{C9FA1785-A4AB-4DDA-8906-F715CB5B7A74}" srcOrd="0" destOrd="0" presId="urn:microsoft.com/office/officeart/2008/layout/VerticalAccentList"/>
    <dgm:cxn modelId="{E60E1AC3-06A1-4A8E-8E47-135D7D9B3CED}" srcId="{D67F873F-C209-4EF5-9A3D-D77799696779}" destId="{E1F0F542-ECB8-4C1E-A647-42AD845EABFC}" srcOrd="0" destOrd="0" parTransId="{60346596-BAEB-40E2-91D8-1EFB773C302B}" sibTransId="{42ECD179-FFE2-4253-8BFA-97D195E9E0EF}"/>
    <dgm:cxn modelId="{46D6B6D0-9C9B-4A87-97A9-27B154672025}" srcId="{C20891BA-E13B-40BB-B73A-6059CA85A923}" destId="{47A4294A-F2A2-4E4B-BE7B-C85C3B8F86C3}" srcOrd="0" destOrd="0" parTransId="{74ECAA55-F4C8-46AC-A98F-AE65A62C6FE0}" sibTransId="{52AA0ADE-21FC-4E02-A617-20BEE08A18E9}"/>
    <dgm:cxn modelId="{23DEB814-00E9-49C1-AA05-A4B7CD58B1D7}" type="presParOf" srcId="{47FEDC1A-EED4-49A6-AD08-69F1B47E9BEE}" destId="{19C0BEB7-C62B-4045-8DF5-49B63E1034DF}" srcOrd="0" destOrd="0" presId="urn:microsoft.com/office/officeart/2008/layout/VerticalAccentList"/>
    <dgm:cxn modelId="{5740A83F-F97E-493C-B1A8-20A298FAAB2E}" type="presParOf" srcId="{19C0BEB7-C62B-4045-8DF5-49B63E1034DF}" destId="{865892E5-8ED5-4630-A337-A933058732A7}" srcOrd="0" destOrd="0" presId="urn:microsoft.com/office/officeart/2008/layout/VerticalAccentList"/>
    <dgm:cxn modelId="{E3C4FB45-6C28-489D-9D32-093502D88B76}" type="presParOf" srcId="{47FEDC1A-EED4-49A6-AD08-69F1B47E9BEE}" destId="{FFDF7E09-C572-4C3E-814B-8EBA23599F2A}" srcOrd="1" destOrd="0" presId="urn:microsoft.com/office/officeart/2008/layout/VerticalAccentList"/>
    <dgm:cxn modelId="{B2910E44-14B4-4BF1-8B66-1CC030A2CCD3}" type="presParOf" srcId="{FFDF7E09-C572-4C3E-814B-8EBA23599F2A}" destId="{A7D8D281-D057-40C6-8349-8AE8281D397A}" srcOrd="0" destOrd="0" presId="urn:microsoft.com/office/officeart/2008/layout/VerticalAccentList"/>
    <dgm:cxn modelId="{A008EFFA-0DA0-46F2-9B9F-3CC2F66039AB}" type="presParOf" srcId="{FFDF7E09-C572-4C3E-814B-8EBA23599F2A}" destId="{919F6C86-F578-48DC-87CC-26FD6886E17C}" srcOrd="1" destOrd="0" presId="urn:microsoft.com/office/officeart/2008/layout/VerticalAccentList"/>
    <dgm:cxn modelId="{F792D80D-EB43-443A-9F62-3CA9AD7634FC}" type="presParOf" srcId="{FFDF7E09-C572-4C3E-814B-8EBA23599F2A}" destId="{91CB7928-3663-4F52-AA23-500217101EA8}" srcOrd="2" destOrd="0" presId="urn:microsoft.com/office/officeart/2008/layout/VerticalAccentList"/>
    <dgm:cxn modelId="{537F7922-0D7E-4CC6-94C3-61DC3BE39237}" type="presParOf" srcId="{FFDF7E09-C572-4C3E-814B-8EBA23599F2A}" destId="{93E29367-FC00-42E2-AA22-03DB4C946BA7}" srcOrd="3" destOrd="0" presId="urn:microsoft.com/office/officeart/2008/layout/VerticalAccentList"/>
    <dgm:cxn modelId="{776F726D-CA90-4BCD-A0CA-F3EF3A91E52D}" type="presParOf" srcId="{FFDF7E09-C572-4C3E-814B-8EBA23599F2A}" destId="{457BC322-346F-41FE-8DFF-64A6A1290CA0}" srcOrd="4" destOrd="0" presId="urn:microsoft.com/office/officeart/2008/layout/VerticalAccentList"/>
    <dgm:cxn modelId="{D70EA1B5-5F88-4D93-8C13-4A69F9DA6F39}" type="presParOf" srcId="{FFDF7E09-C572-4C3E-814B-8EBA23599F2A}" destId="{A10420BE-4A78-4A28-8827-6EF5586C4369}" srcOrd="5" destOrd="0" presId="urn:microsoft.com/office/officeart/2008/layout/VerticalAccentList"/>
    <dgm:cxn modelId="{5B33FBBF-349E-43E2-83FE-2A759DDAAB98}" type="presParOf" srcId="{FFDF7E09-C572-4C3E-814B-8EBA23599F2A}" destId="{0977F607-A3F2-4194-A235-BDB7CFFD8F73}" srcOrd="6" destOrd="0" presId="urn:microsoft.com/office/officeart/2008/layout/VerticalAccentList"/>
    <dgm:cxn modelId="{EC267C3B-BF7D-43AA-8234-7300AA6799E0}" type="presParOf" srcId="{FFDF7E09-C572-4C3E-814B-8EBA23599F2A}" destId="{C9FA1785-A4AB-4DDA-8906-F715CB5B7A74}" srcOrd="7" destOrd="0" presId="urn:microsoft.com/office/officeart/2008/layout/VerticalAccentList"/>
    <dgm:cxn modelId="{D8C91164-6AD7-45B7-AC97-6E8110D43192}" type="presParOf" srcId="{47FEDC1A-EED4-49A6-AD08-69F1B47E9BEE}" destId="{9ABDCE13-E971-4BEB-8734-3D0F2480941B}" srcOrd="2" destOrd="0" presId="urn:microsoft.com/office/officeart/2008/layout/VerticalAccentList"/>
    <dgm:cxn modelId="{A5BBA0B2-B121-4ADB-885A-3EBB301BF5A0}" type="presParOf" srcId="{47FEDC1A-EED4-49A6-AD08-69F1B47E9BEE}" destId="{121E4132-1EBF-48FF-8517-3A9B0081A003}" srcOrd="3" destOrd="0" presId="urn:microsoft.com/office/officeart/2008/layout/VerticalAccentList"/>
    <dgm:cxn modelId="{A25429CC-361C-497F-9EE7-17B29C4DC4E4}" type="presParOf" srcId="{121E4132-1EBF-48FF-8517-3A9B0081A003}" destId="{40EB955D-ABAD-4FEF-8069-165F7583001C}" srcOrd="0" destOrd="0" presId="urn:microsoft.com/office/officeart/2008/layout/VerticalAccentList"/>
    <dgm:cxn modelId="{42B796AD-9C50-45C7-B1FD-06EB9045D3D5}" type="presParOf" srcId="{47FEDC1A-EED4-49A6-AD08-69F1B47E9BEE}" destId="{A9E285B2-BD5B-4F47-9274-401C1EC69FDF}" srcOrd="4" destOrd="0" presId="urn:microsoft.com/office/officeart/2008/layout/VerticalAccentList"/>
    <dgm:cxn modelId="{AA14A99A-0319-4DD6-931D-2FE94A73917D}" type="presParOf" srcId="{A9E285B2-BD5B-4F47-9274-401C1EC69FDF}" destId="{108C3B0C-5342-4A5E-BCAC-367A40D16EFB}" srcOrd="0" destOrd="0" presId="urn:microsoft.com/office/officeart/2008/layout/VerticalAccentList"/>
    <dgm:cxn modelId="{8425359B-B957-44EA-90BF-E453547B85C1}" type="presParOf" srcId="{A9E285B2-BD5B-4F47-9274-401C1EC69FDF}" destId="{C5CF6A95-3A99-47C9-AF45-9ABB4F483327}" srcOrd="1" destOrd="0" presId="urn:microsoft.com/office/officeart/2008/layout/VerticalAccentList"/>
    <dgm:cxn modelId="{CDAB1A34-2F34-42EA-B2CD-80A43BD982A5}" type="presParOf" srcId="{A9E285B2-BD5B-4F47-9274-401C1EC69FDF}" destId="{E8111E9A-4586-4B5F-8758-C933A77022F1}" srcOrd="2" destOrd="0" presId="urn:microsoft.com/office/officeart/2008/layout/VerticalAccentList"/>
    <dgm:cxn modelId="{9E8B8157-BA2A-41E0-9FD2-D98CDA840C8C}" type="presParOf" srcId="{A9E285B2-BD5B-4F47-9274-401C1EC69FDF}" destId="{4C97FE6F-414D-4E7A-A6EB-FE6E4136ACF8}" srcOrd="3" destOrd="0" presId="urn:microsoft.com/office/officeart/2008/layout/VerticalAccentList"/>
    <dgm:cxn modelId="{ADBE12AF-BF51-4FCF-9169-8E2B2047B5F2}" type="presParOf" srcId="{A9E285B2-BD5B-4F47-9274-401C1EC69FDF}" destId="{0FFF8B13-A362-4B2F-92CC-7EF5208461F8}" srcOrd="4" destOrd="0" presId="urn:microsoft.com/office/officeart/2008/layout/VerticalAccentList"/>
    <dgm:cxn modelId="{262CCE05-F91F-407D-B3B8-529197FFF6FF}" type="presParOf" srcId="{A9E285B2-BD5B-4F47-9274-401C1EC69FDF}" destId="{57A8980C-D4D2-4BF0-8B23-D521AF7C89F4}" srcOrd="5" destOrd="0" presId="urn:microsoft.com/office/officeart/2008/layout/VerticalAccentList"/>
    <dgm:cxn modelId="{9B1D9AFC-5462-40CA-B2A1-2BA8F4F567B1}" type="presParOf" srcId="{A9E285B2-BD5B-4F47-9274-401C1EC69FDF}" destId="{82DAD60C-C99A-46C2-BA12-66A93D54B569}" srcOrd="6" destOrd="0" presId="urn:microsoft.com/office/officeart/2008/layout/VerticalAccentList"/>
    <dgm:cxn modelId="{2B5473DB-F7A8-40AB-9CAB-823BFFC333BC}" type="presParOf" srcId="{A9E285B2-BD5B-4F47-9274-401C1EC69FDF}" destId="{99A28235-CDEC-409F-AF16-5757C1B9B4C0}" srcOrd="7" destOrd="0" presId="urn:microsoft.com/office/officeart/2008/layout/VerticalAccentList"/>
    <dgm:cxn modelId="{50B17F6E-2537-4509-946E-99B382AC8D10}" type="presParOf" srcId="{47FEDC1A-EED4-49A6-AD08-69F1B47E9BEE}" destId="{B1ABA183-B195-4FC6-81BB-780175CFA11A}" srcOrd="5" destOrd="0" presId="urn:microsoft.com/office/officeart/2008/layout/VerticalAccentList"/>
    <dgm:cxn modelId="{79C5AF16-523B-4297-9DA0-67213C1DD196}" type="presParOf" srcId="{47FEDC1A-EED4-49A6-AD08-69F1B47E9BEE}" destId="{C5A94DB0-8A13-4D8D-9F86-A9CDB09E706F}" srcOrd="6" destOrd="0" presId="urn:microsoft.com/office/officeart/2008/layout/VerticalAccentList"/>
    <dgm:cxn modelId="{F79507C5-2CF4-46E6-B192-D5531A21E7A4}" type="presParOf" srcId="{C5A94DB0-8A13-4D8D-9F86-A9CDB09E706F}" destId="{7C9747FF-0588-4757-9238-BDB9388DCD99}" srcOrd="0" destOrd="0" presId="urn:microsoft.com/office/officeart/2008/layout/VerticalAccentList"/>
    <dgm:cxn modelId="{5C502127-02FC-4998-8B01-814AC3037E49}" type="presParOf" srcId="{47FEDC1A-EED4-49A6-AD08-69F1B47E9BEE}" destId="{BD19FB8D-B304-4F15-8D89-B38A02B874C0}" srcOrd="7" destOrd="0" presId="urn:microsoft.com/office/officeart/2008/layout/VerticalAccentList"/>
    <dgm:cxn modelId="{9E7ECBDD-50B6-4277-84BC-F8ABAEA81694}" type="presParOf" srcId="{BD19FB8D-B304-4F15-8D89-B38A02B874C0}" destId="{72ABE969-1D9F-4155-80F5-0873D4EFDF02}" srcOrd="0" destOrd="0" presId="urn:microsoft.com/office/officeart/2008/layout/VerticalAccentList"/>
    <dgm:cxn modelId="{D7DE225F-ED79-400B-B7DF-03D7B59C8DB9}" type="presParOf" srcId="{BD19FB8D-B304-4F15-8D89-B38A02B874C0}" destId="{73D4784E-688B-4FD6-9FD6-70F92DC36EF4}" srcOrd="1" destOrd="0" presId="urn:microsoft.com/office/officeart/2008/layout/VerticalAccentList"/>
    <dgm:cxn modelId="{56AB42E6-A513-4C56-BCD4-BBF6759DDB14}" type="presParOf" srcId="{BD19FB8D-B304-4F15-8D89-B38A02B874C0}" destId="{D8D1B752-390C-4E6E-9A6B-00545A5D2653}" srcOrd="2" destOrd="0" presId="urn:microsoft.com/office/officeart/2008/layout/VerticalAccentList"/>
    <dgm:cxn modelId="{D25893B2-CA31-4FF0-93D3-92E5673AE916}" type="presParOf" srcId="{BD19FB8D-B304-4F15-8D89-B38A02B874C0}" destId="{581C3BB4-ECCA-4B95-A9FE-AED69B405677}" srcOrd="3" destOrd="0" presId="urn:microsoft.com/office/officeart/2008/layout/VerticalAccentList"/>
    <dgm:cxn modelId="{A1004CFD-3FC0-485E-8F85-739E5988A00E}" type="presParOf" srcId="{BD19FB8D-B304-4F15-8D89-B38A02B874C0}" destId="{D8F2DE73-F856-444B-ABC1-45B7A7B641ED}" srcOrd="4" destOrd="0" presId="urn:microsoft.com/office/officeart/2008/layout/VerticalAccentList"/>
    <dgm:cxn modelId="{60EDA650-1607-462B-8D96-5852A9D82DCE}" type="presParOf" srcId="{BD19FB8D-B304-4F15-8D89-B38A02B874C0}" destId="{E2DB7AC1-7E59-4A8B-AE29-B43C1A613CA5}" srcOrd="5" destOrd="0" presId="urn:microsoft.com/office/officeart/2008/layout/VerticalAccentList"/>
    <dgm:cxn modelId="{D1162ABA-17F6-4230-8E14-5C5FD75FF29C}" type="presParOf" srcId="{BD19FB8D-B304-4F15-8D89-B38A02B874C0}" destId="{AEE3D13F-A67C-44E4-8EE0-B1F3B3DFB7EE}" srcOrd="6" destOrd="0" presId="urn:microsoft.com/office/officeart/2008/layout/VerticalAccentList"/>
    <dgm:cxn modelId="{0F8E3E2A-7B7C-426C-B530-7D55A516D5B0}" type="presParOf" srcId="{BD19FB8D-B304-4F15-8D89-B38A02B874C0}" destId="{5ACBEC34-781B-43BD-8AE4-4501324DC89C}" srcOrd="7" destOrd="0" presId="urn:microsoft.com/office/officeart/2008/layout/VerticalAccentList"/>
  </dgm:cxnLst>
  <dgm:bg/>
  <dgm:whole>
    <a:ln w="12700">
      <a:noFill/>
      <a:prstDash val="sysDash"/>
    </a:ln>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769A25E-8DA5-4678-A102-2827BFA36543}" type="doc">
      <dgm:prSet loTypeId="urn:microsoft.com/office/officeart/2011/layout/CircleProcess" loCatId="process" qsTypeId="urn:microsoft.com/office/officeart/2005/8/quickstyle/simple1" qsCatId="simple" csTypeId="urn:microsoft.com/office/officeart/2005/8/colors/colorful3" csCatId="colorful" phldr="1"/>
      <dgm:spPr/>
      <dgm:t>
        <a:bodyPr/>
        <a:lstStyle/>
        <a:p>
          <a:endParaRPr lang="en-IN"/>
        </a:p>
      </dgm:t>
    </dgm:pt>
    <dgm:pt modelId="{4A54459F-2365-41C3-968E-ABFB967FA968}">
      <dgm:prSet phldrT="[Text]"/>
      <dgm:spPr/>
      <dgm:t>
        <a:bodyPr/>
        <a:lstStyle/>
        <a:p>
          <a:r>
            <a:rPr lang="en-IN" dirty="0">
              <a:solidFill>
                <a:schemeClr val="tx1">
                  <a:lumMod val="95000"/>
                  <a:lumOff val="5000"/>
                </a:schemeClr>
              </a:solidFill>
              <a:latin typeface="Arial" panose="020B0604020202020204" pitchFamily="34" charset="0"/>
              <a:cs typeface="Arial" panose="020B0604020202020204" pitchFamily="34" charset="0"/>
            </a:rPr>
            <a:t>Deal architecture</a:t>
          </a:r>
        </a:p>
      </dgm:t>
    </dgm:pt>
    <dgm:pt modelId="{9D8C46FA-CCAF-420C-9318-0965E26FCB8D}" type="parTrans" cxnId="{55D0D6A6-26A7-4FF4-971E-775436096F15}">
      <dgm:prSet/>
      <dgm:spPr/>
      <dgm:t>
        <a:bodyPr/>
        <a:lstStyle/>
        <a:p>
          <a:endParaRPr lang="en-IN">
            <a:solidFill>
              <a:schemeClr val="tx1">
                <a:lumMod val="95000"/>
                <a:lumOff val="5000"/>
              </a:schemeClr>
            </a:solidFill>
            <a:latin typeface="Arial" panose="020B0604020202020204" pitchFamily="34" charset="0"/>
            <a:cs typeface="Arial" panose="020B0604020202020204" pitchFamily="34" charset="0"/>
          </a:endParaRPr>
        </a:p>
      </dgm:t>
    </dgm:pt>
    <dgm:pt modelId="{9BC5BB15-EA0A-455D-B4CF-60C1E2B16273}" type="sibTrans" cxnId="{55D0D6A6-26A7-4FF4-971E-775436096F15}">
      <dgm:prSet/>
      <dgm:spPr/>
      <dgm:t>
        <a:bodyPr/>
        <a:lstStyle/>
        <a:p>
          <a:endParaRPr lang="en-IN">
            <a:solidFill>
              <a:schemeClr val="tx1">
                <a:lumMod val="95000"/>
                <a:lumOff val="5000"/>
              </a:schemeClr>
            </a:solidFill>
            <a:latin typeface="Arial" panose="020B0604020202020204" pitchFamily="34" charset="0"/>
            <a:cs typeface="Arial" panose="020B0604020202020204" pitchFamily="34" charset="0"/>
          </a:endParaRPr>
        </a:p>
      </dgm:t>
    </dgm:pt>
    <dgm:pt modelId="{67D2FF8E-F03A-4B26-8AB9-3EDA4E197B36}">
      <dgm:prSet phldrT="[Text]"/>
      <dgm:spPr/>
      <dgm:t>
        <a:bodyPr/>
        <a:lstStyle/>
        <a:p>
          <a:r>
            <a:rPr lang="en-IN" dirty="0">
              <a:solidFill>
                <a:schemeClr val="tx1">
                  <a:lumMod val="95000"/>
                  <a:lumOff val="5000"/>
                </a:schemeClr>
              </a:solidFill>
              <a:latin typeface="Arial" panose="020B0604020202020204" pitchFamily="34" charset="0"/>
              <a:cs typeface="Arial" panose="020B0604020202020204" pitchFamily="34" charset="0"/>
            </a:rPr>
            <a:t>Milestones that unlock upside.</a:t>
          </a:r>
        </a:p>
      </dgm:t>
    </dgm:pt>
    <dgm:pt modelId="{1451E082-0DC6-4850-9E73-F9B84223D4C2}" type="parTrans" cxnId="{3BEB3458-338E-426C-B6B5-E5FD1A2C8211}">
      <dgm:prSet/>
      <dgm:spPr/>
      <dgm:t>
        <a:bodyPr/>
        <a:lstStyle/>
        <a:p>
          <a:endParaRPr lang="en-IN">
            <a:solidFill>
              <a:schemeClr val="tx1">
                <a:lumMod val="95000"/>
                <a:lumOff val="5000"/>
              </a:schemeClr>
            </a:solidFill>
            <a:latin typeface="Arial" panose="020B0604020202020204" pitchFamily="34" charset="0"/>
            <a:cs typeface="Arial" panose="020B0604020202020204" pitchFamily="34" charset="0"/>
          </a:endParaRPr>
        </a:p>
      </dgm:t>
    </dgm:pt>
    <dgm:pt modelId="{0DBEF12C-6780-4411-857B-F34631C4C285}" type="sibTrans" cxnId="{3BEB3458-338E-426C-B6B5-E5FD1A2C8211}">
      <dgm:prSet/>
      <dgm:spPr/>
      <dgm:t>
        <a:bodyPr/>
        <a:lstStyle/>
        <a:p>
          <a:endParaRPr lang="en-IN">
            <a:solidFill>
              <a:schemeClr val="tx1">
                <a:lumMod val="95000"/>
                <a:lumOff val="5000"/>
              </a:schemeClr>
            </a:solidFill>
            <a:latin typeface="Arial" panose="020B0604020202020204" pitchFamily="34" charset="0"/>
            <a:cs typeface="Arial" panose="020B0604020202020204" pitchFamily="34" charset="0"/>
          </a:endParaRPr>
        </a:p>
      </dgm:t>
    </dgm:pt>
    <dgm:pt modelId="{46A5B14E-124F-4F2D-A5A8-18FE1A27AC6F}">
      <dgm:prSet phldrT="[Text]"/>
      <dgm:spPr/>
      <dgm:t>
        <a:bodyPr/>
        <a:lstStyle/>
        <a:p>
          <a:r>
            <a:rPr lang="en-IN" dirty="0">
              <a:solidFill>
                <a:schemeClr val="tx1">
                  <a:lumMod val="95000"/>
                  <a:lumOff val="5000"/>
                </a:schemeClr>
              </a:solidFill>
              <a:latin typeface="Arial" panose="020B0604020202020204" pitchFamily="34" charset="0"/>
              <a:cs typeface="Arial" panose="020B0604020202020204" pitchFamily="34" charset="0"/>
            </a:rPr>
            <a:t>Protection on both sides.</a:t>
          </a:r>
        </a:p>
      </dgm:t>
    </dgm:pt>
    <dgm:pt modelId="{F987B2AB-373C-4007-8A39-CFEC633F5EEE}" type="parTrans" cxnId="{094560E1-5E84-4CCB-A274-831FDA0E67B7}">
      <dgm:prSet/>
      <dgm:spPr/>
      <dgm:t>
        <a:bodyPr/>
        <a:lstStyle/>
        <a:p>
          <a:endParaRPr lang="en-IN">
            <a:solidFill>
              <a:schemeClr val="tx1">
                <a:lumMod val="95000"/>
                <a:lumOff val="5000"/>
              </a:schemeClr>
            </a:solidFill>
            <a:latin typeface="Arial" panose="020B0604020202020204" pitchFamily="34" charset="0"/>
            <a:cs typeface="Arial" panose="020B0604020202020204" pitchFamily="34" charset="0"/>
          </a:endParaRPr>
        </a:p>
      </dgm:t>
    </dgm:pt>
    <dgm:pt modelId="{09D58C66-B1C3-4EED-B336-B0951287D5D6}" type="sibTrans" cxnId="{094560E1-5E84-4CCB-A274-831FDA0E67B7}">
      <dgm:prSet/>
      <dgm:spPr/>
      <dgm:t>
        <a:bodyPr/>
        <a:lstStyle/>
        <a:p>
          <a:endParaRPr lang="en-IN">
            <a:solidFill>
              <a:schemeClr val="tx1">
                <a:lumMod val="95000"/>
                <a:lumOff val="5000"/>
              </a:schemeClr>
            </a:solidFill>
            <a:latin typeface="Arial" panose="020B0604020202020204" pitchFamily="34" charset="0"/>
            <a:cs typeface="Arial" panose="020B0604020202020204" pitchFamily="34" charset="0"/>
          </a:endParaRPr>
        </a:p>
      </dgm:t>
    </dgm:pt>
    <dgm:pt modelId="{CA20EDAB-7BDE-4E8A-AA32-DA93B76127E7}">
      <dgm:prSet/>
      <dgm:spPr/>
      <dgm:t>
        <a:bodyPr/>
        <a:lstStyle/>
        <a:p>
          <a:r>
            <a:rPr lang="en-IN" dirty="0">
              <a:solidFill>
                <a:schemeClr val="tx1">
                  <a:lumMod val="95000"/>
                  <a:lumOff val="5000"/>
                </a:schemeClr>
              </a:solidFill>
              <a:latin typeface="Arial" panose="020B0604020202020204" pitchFamily="34" charset="0"/>
              <a:cs typeface="Arial" panose="020B0604020202020204" pitchFamily="34" charset="0"/>
            </a:rPr>
            <a:t>Counterparty sequence. </a:t>
          </a:r>
        </a:p>
      </dgm:t>
    </dgm:pt>
    <dgm:pt modelId="{678B5FA5-04BF-4711-B87F-8E596D27C04F}" type="parTrans" cxnId="{E723D949-ACFF-425A-B4C4-E27F0469179F}">
      <dgm:prSet/>
      <dgm:spPr/>
      <dgm:t>
        <a:bodyPr/>
        <a:lstStyle/>
        <a:p>
          <a:endParaRPr lang="en-IN">
            <a:solidFill>
              <a:schemeClr val="tx1">
                <a:lumMod val="95000"/>
                <a:lumOff val="5000"/>
              </a:schemeClr>
            </a:solidFill>
            <a:latin typeface="Arial" panose="020B0604020202020204" pitchFamily="34" charset="0"/>
            <a:cs typeface="Arial" panose="020B0604020202020204" pitchFamily="34" charset="0"/>
          </a:endParaRPr>
        </a:p>
      </dgm:t>
    </dgm:pt>
    <dgm:pt modelId="{256CB27D-01F7-464D-ADEB-206642BEB09C}" type="sibTrans" cxnId="{E723D949-ACFF-425A-B4C4-E27F0469179F}">
      <dgm:prSet/>
      <dgm:spPr/>
      <dgm:t>
        <a:bodyPr/>
        <a:lstStyle/>
        <a:p>
          <a:endParaRPr lang="en-IN">
            <a:solidFill>
              <a:schemeClr val="tx1">
                <a:lumMod val="95000"/>
                <a:lumOff val="5000"/>
              </a:schemeClr>
            </a:solidFill>
            <a:latin typeface="Arial" panose="020B0604020202020204" pitchFamily="34" charset="0"/>
            <a:cs typeface="Arial" panose="020B0604020202020204" pitchFamily="34" charset="0"/>
          </a:endParaRPr>
        </a:p>
      </dgm:t>
    </dgm:pt>
    <dgm:pt modelId="{E87E0390-ADF4-4584-B0D7-1319892048EB}">
      <dgm:prSet/>
      <dgm:spPr/>
      <dgm:t>
        <a:bodyPr/>
        <a:lstStyle/>
        <a:p>
          <a:r>
            <a:rPr lang="en-IN" dirty="0">
              <a:solidFill>
                <a:schemeClr val="tx1">
                  <a:lumMod val="95000"/>
                  <a:lumOff val="5000"/>
                </a:schemeClr>
              </a:solidFill>
              <a:latin typeface="Arial" panose="020B0604020202020204" pitchFamily="34" charset="0"/>
              <a:cs typeface="Arial" panose="020B0604020202020204" pitchFamily="34" charset="0"/>
            </a:rPr>
            <a:t>Data discipline.</a:t>
          </a:r>
        </a:p>
      </dgm:t>
    </dgm:pt>
    <dgm:pt modelId="{19B7ED63-64C8-46BF-B0CC-F288D36B4124}" type="parTrans" cxnId="{478387C2-0A06-441F-B101-4356236AB9F3}">
      <dgm:prSet/>
      <dgm:spPr/>
      <dgm:t>
        <a:bodyPr/>
        <a:lstStyle/>
        <a:p>
          <a:endParaRPr lang="en-IN">
            <a:solidFill>
              <a:schemeClr val="tx1">
                <a:lumMod val="95000"/>
                <a:lumOff val="5000"/>
              </a:schemeClr>
            </a:solidFill>
            <a:latin typeface="Arial" panose="020B0604020202020204" pitchFamily="34" charset="0"/>
            <a:cs typeface="Arial" panose="020B0604020202020204" pitchFamily="34" charset="0"/>
          </a:endParaRPr>
        </a:p>
      </dgm:t>
    </dgm:pt>
    <dgm:pt modelId="{9C884C15-3C0B-49B2-AEB3-4D8A73DC085C}" type="sibTrans" cxnId="{478387C2-0A06-441F-B101-4356236AB9F3}">
      <dgm:prSet/>
      <dgm:spPr/>
      <dgm:t>
        <a:bodyPr/>
        <a:lstStyle/>
        <a:p>
          <a:endParaRPr lang="en-IN">
            <a:solidFill>
              <a:schemeClr val="tx1">
                <a:lumMod val="95000"/>
                <a:lumOff val="5000"/>
              </a:schemeClr>
            </a:solidFill>
            <a:latin typeface="Arial" panose="020B0604020202020204" pitchFamily="34" charset="0"/>
            <a:cs typeface="Arial" panose="020B0604020202020204" pitchFamily="34" charset="0"/>
          </a:endParaRPr>
        </a:p>
      </dgm:t>
    </dgm:pt>
    <dgm:pt modelId="{C71F0440-531E-4E18-8CBE-5F561C1A8AB5}" type="pres">
      <dgm:prSet presAssocID="{6769A25E-8DA5-4678-A102-2827BFA36543}" presName="Name0" presStyleCnt="0">
        <dgm:presLayoutVars>
          <dgm:chMax val="11"/>
          <dgm:chPref val="11"/>
          <dgm:dir/>
          <dgm:resizeHandles/>
        </dgm:presLayoutVars>
      </dgm:prSet>
      <dgm:spPr/>
    </dgm:pt>
    <dgm:pt modelId="{D2797CF3-8702-4429-99EC-D7E688075148}" type="pres">
      <dgm:prSet presAssocID="{E87E0390-ADF4-4584-B0D7-1319892048EB}" presName="Accent5" presStyleCnt="0"/>
      <dgm:spPr/>
    </dgm:pt>
    <dgm:pt modelId="{8EC78147-3726-47BA-B487-D70EBAE60681}" type="pres">
      <dgm:prSet presAssocID="{E87E0390-ADF4-4584-B0D7-1319892048EB}" presName="Accent" presStyleLbl="node1" presStyleIdx="0" presStyleCnt="5" custLinFactNeighborX="-20845" custLinFactNeighborY="-28113"/>
      <dgm:spPr/>
    </dgm:pt>
    <dgm:pt modelId="{27649B44-F429-47E6-8C45-CFD729DBF451}" type="pres">
      <dgm:prSet presAssocID="{E87E0390-ADF4-4584-B0D7-1319892048EB}" presName="ParentBackground5" presStyleCnt="0"/>
      <dgm:spPr/>
    </dgm:pt>
    <dgm:pt modelId="{336BBE0F-63A3-442D-833A-2E9DA19419E2}" type="pres">
      <dgm:prSet presAssocID="{E87E0390-ADF4-4584-B0D7-1319892048EB}" presName="ParentBackground" presStyleLbl="fgAcc1" presStyleIdx="0" presStyleCnt="5" custLinFactNeighborX="-22329" custLinFactNeighborY="-33694"/>
      <dgm:spPr/>
    </dgm:pt>
    <dgm:pt modelId="{086DD49B-09E3-4413-A9AF-24CE2A8862D9}" type="pres">
      <dgm:prSet presAssocID="{E87E0390-ADF4-4584-B0D7-1319892048EB}" presName="Parent5" presStyleLbl="revTx" presStyleIdx="0" presStyleCnt="0">
        <dgm:presLayoutVars>
          <dgm:chMax val="1"/>
          <dgm:chPref val="1"/>
          <dgm:bulletEnabled val="1"/>
        </dgm:presLayoutVars>
      </dgm:prSet>
      <dgm:spPr/>
    </dgm:pt>
    <dgm:pt modelId="{03065D80-81AA-4C10-BA3C-E39CDD3CBC6A}" type="pres">
      <dgm:prSet presAssocID="{CA20EDAB-7BDE-4E8A-AA32-DA93B76127E7}" presName="Accent4" presStyleCnt="0"/>
      <dgm:spPr/>
    </dgm:pt>
    <dgm:pt modelId="{343EBCC3-8C84-4C20-87C1-A6B474E3795F}" type="pres">
      <dgm:prSet presAssocID="{CA20EDAB-7BDE-4E8A-AA32-DA93B76127E7}" presName="Accent" presStyleLbl="node1" presStyleIdx="1" presStyleCnt="5" custLinFactNeighborX="-14048" custLinFactNeighborY="-18894"/>
      <dgm:spPr/>
    </dgm:pt>
    <dgm:pt modelId="{6FF8173E-D40A-4078-B3CA-A8B7EC3E7428}" type="pres">
      <dgm:prSet presAssocID="{CA20EDAB-7BDE-4E8A-AA32-DA93B76127E7}" presName="ParentBackground4" presStyleCnt="0"/>
      <dgm:spPr/>
    </dgm:pt>
    <dgm:pt modelId="{A73A28CA-AFBA-4BA3-9A9B-094C6E5DBF3D}" type="pres">
      <dgm:prSet presAssocID="{CA20EDAB-7BDE-4E8A-AA32-DA93B76127E7}" presName="ParentBackground" presStyleLbl="fgAcc1" presStyleIdx="1" presStyleCnt="5" custLinFactNeighborX="-22085" custLinFactNeighborY="-28462"/>
      <dgm:spPr/>
    </dgm:pt>
    <dgm:pt modelId="{6BB9DDA4-9BE3-47B7-8F55-CA3375DB9471}" type="pres">
      <dgm:prSet presAssocID="{CA20EDAB-7BDE-4E8A-AA32-DA93B76127E7}" presName="Parent4" presStyleLbl="revTx" presStyleIdx="0" presStyleCnt="0">
        <dgm:presLayoutVars>
          <dgm:chMax val="1"/>
          <dgm:chPref val="1"/>
          <dgm:bulletEnabled val="1"/>
        </dgm:presLayoutVars>
      </dgm:prSet>
      <dgm:spPr/>
    </dgm:pt>
    <dgm:pt modelId="{A9FF63BF-F3B0-41EA-BADE-9393EEFE722A}" type="pres">
      <dgm:prSet presAssocID="{46A5B14E-124F-4F2D-A5A8-18FE1A27AC6F}" presName="Accent3" presStyleCnt="0"/>
      <dgm:spPr/>
    </dgm:pt>
    <dgm:pt modelId="{573A6E0E-5154-429A-8DC1-40F048EF37DE}" type="pres">
      <dgm:prSet presAssocID="{46A5B14E-124F-4F2D-A5A8-18FE1A27AC6F}" presName="Accent" presStyleLbl="node1" presStyleIdx="2" presStyleCnt="5" custLinFactNeighborX="-14048" custLinFactNeighborY="-18894"/>
      <dgm:spPr/>
    </dgm:pt>
    <dgm:pt modelId="{FB596E72-0CBB-43FC-B063-5350E3D0525A}" type="pres">
      <dgm:prSet presAssocID="{46A5B14E-124F-4F2D-A5A8-18FE1A27AC6F}" presName="ParentBackground3" presStyleCnt="0"/>
      <dgm:spPr/>
    </dgm:pt>
    <dgm:pt modelId="{9B5478C7-AE7F-402C-A91D-664815545131}" type="pres">
      <dgm:prSet presAssocID="{46A5B14E-124F-4F2D-A5A8-18FE1A27AC6F}" presName="ParentBackground" presStyleLbl="fgAcc1" presStyleIdx="2" presStyleCnt="5" custLinFactNeighborX="-20758" custLinFactNeighborY="-31304"/>
      <dgm:spPr/>
    </dgm:pt>
    <dgm:pt modelId="{BE61D090-D8AB-4598-8AF5-5D85E14065EA}" type="pres">
      <dgm:prSet presAssocID="{46A5B14E-124F-4F2D-A5A8-18FE1A27AC6F}" presName="Parent3" presStyleLbl="revTx" presStyleIdx="0" presStyleCnt="0">
        <dgm:presLayoutVars>
          <dgm:chMax val="1"/>
          <dgm:chPref val="1"/>
          <dgm:bulletEnabled val="1"/>
        </dgm:presLayoutVars>
      </dgm:prSet>
      <dgm:spPr/>
    </dgm:pt>
    <dgm:pt modelId="{BC971626-4A04-44B6-9E8A-E93710E43E16}" type="pres">
      <dgm:prSet presAssocID="{67D2FF8E-F03A-4B26-8AB9-3EDA4E197B36}" presName="Accent2" presStyleCnt="0"/>
      <dgm:spPr/>
    </dgm:pt>
    <dgm:pt modelId="{9A75F542-732F-4AF1-8D03-5D8C904FB12F}" type="pres">
      <dgm:prSet presAssocID="{67D2FF8E-F03A-4B26-8AB9-3EDA4E197B36}" presName="Accent" presStyleLbl="node1" presStyleIdx="3" presStyleCnt="5" custLinFactNeighborX="-8568" custLinFactNeighborY="-18894"/>
      <dgm:spPr/>
    </dgm:pt>
    <dgm:pt modelId="{5D162FF3-242E-4B30-A057-48701A92F2CA}" type="pres">
      <dgm:prSet presAssocID="{67D2FF8E-F03A-4B26-8AB9-3EDA4E197B36}" presName="ParentBackground2" presStyleCnt="0"/>
      <dgm:spPr/>
    </dgm:pt>
    <dgm:pt modelId="{B7C32D44-4245-4A18-BA04-D8740D55A8C1}" type="pres">
      <dgm:prSet presAssocID="{67D2FF8E-F03A-4B26-8AB9-3EDA4E197B36}" presName="ParentBackground" presStyleLbl="fgAcc1" presStyleIdx="3" presStyleCnt="5" custLinFactNeighborX="-12191" custLinFactNeighborY="-30508"/>
      <dgm:spPr/>
    </dgm:pt>
    <dgm:pt modelId="{4CF41B71-A5B5-492A-8AC1-7552EFF1CAD8}" type="pres">
      <dgm:prSet presAssocID="{67D2FF8E-F03A-4B26-8AB9-3EDA4E197B36}" presName="Parent2" presStyleLbl="revTx" presStyleIdx="0" presStyleCnt="0">
        <dgm:presLayoutVars>
          <dgm:chMax val="1"/>
          <dgm:chPref val="1"/>
          <dgm:bulletEnabled val="1"/>
        </dgm:presLayoutVars>
      </dgm:prSet>
      <dgm:spPr/>
    </dgm:pt>
    <dgm:pt modelId="{F40EC22B-1919-4036-8F7C-C14CF04DA3CB}" type="pres">
      <dgm:prSet presAssocID="{4A54459F-2365-41C3-968E-ABFB967FA968}" presName="Accent1" presStyleCnt="0"/>
      <dgm:spPr/>
    </dgm:pt>
    <dgm:pt modelId="{87BFD490-7BA5-4BF9-8A2C-8C5C3AA9983C}" type="pres">
      <dgm:prSet presAssocID="{4A54459F-2365-41C3-968E-ABFB967FA968}" presName="Accent" presStyleLbl="node1" presStyleIdx="4" presStyleCnt="5" custLinFactNeighborX="-8312" custLinFactNeighborY="-18041"/>
      <dgm:spPr/>
    </dgm:pt>
    <dgm:pt modelId="{8D6A7A13-9F7E-4658-8BE8-965E9EABA19D}" type="pres">
      <dgm:prSet presAssocID="{4A54459F-2365-41C3-968E-ABFB967FA968}" presName="ParentBackground1" presStyleCnt="0"/>
      <dgm:spPr/>
    </dgm:pt>
    <dgm:pt modelId="{5742BD9B-3E20-4000-81AC-E0A79621DDA8}" type="pres">
      <dgm:prSet presAssocID="{4A54459F-2365-41C3-968E-ABFB967FA968}" presName="ParentBackground" presStyleLbl="fgAcc1" presStyleIdx="4" presStyleCnt="5" custLinFactNeighborX="-6634" custLinFactNeighborY="-26910"/>
      <dgm:spPr/>
    </dgm:pt>
    <dgm:pt modelId="{70DC0A37-B650-4189-AD63-604E713E0718}" type="pres">
      <dgm:prSet presAssocID="{4A54459F-2365-41C3-968E-ABFB967FA968}" presName="Parent1" presStyleLbl="revTx" presStyleIdx="0" presStyleCnt="0">
        <dgm:presLayoutVars>
          <dgm:chMax val="1"/>
          <dgm:chPref val="1"/>
          <dgm:bulletEnabled val="1"/>
        </dgm:presLayoutVars>
      </dgm:prSet>
      <dgm:spPr/>
    </dgm:pt>
  </dgm:ptLst>
  <dgm:cxnLst>
    <dgm:cxn modelId="{6654A60F-014A-4C13-A6C9-6E1AE13D0D8E}" type="presOf" srcId="{E87E0390-ADF4-4584-B0D7-1319892048EB}" destId="{336BBE0F-63A3-442D-833A-2E9DA19419E2}" srcOrd="0" destOrd="0" presId="urn:microsoft.com/office/officeart/2011/layout/CircleProcess"/>
    <dgm:cxn modelId="{273D0111-D377-44B4-8528-D6474B3E6C17}" type="presOf" srcId="{4A54459F-2365-41C3-968E-ABFB967FA968}" destId="{5742BD9B-3E20-4000-81AC-E0A79621DDA8}" srcOrd="0" destOrd="0" presId="urn:microsoft.com/office/officeart/2011/layout/CircleProcess"/>
    <dgm:cxn modelId="{D4641E22-E8D8-446D-A7F1-17CD92920413}" type="presOf" srcId="{E87E0390-ADF4-4584-B0D7-1319892048EB}" destId="{086DD49B-09E3-4413-A9AF-24CE2A8862D9}" srcOrd="1" destOrd="0" presId="urn:microsoft.com/office/officeart/2011/layout/CircleProcess"/>
    <dgm:cxn modelId="{483A372A-F88F-4FCB-B9D9-7FD91CB7EB6B}" type="presOf" srcId="{46A5B14E-124F-4F2D-A5A8-18FE1A27AC6F}" destId="{9B5478C7-AE7F-402C-A91D-664815545131}" srcOrd="0" destOrd="0" presId="urn:microsoft.com/office/officeart/2011/layout/CircleProcess"/>
    <dgm:cxn modelId="{D7FF4B41-7927-4C26-9A42-897B110F8C09}" type="presOf" srcId="{46A5B14E-124F-4F2D-A5A8-18FE1A27AC6F}" destId="{BE61D090-D8AB-4598-8AF5-5D85E14065EA}" srcOrd="1" destOrd="0" presId="urn:microsoft.com/office/officeart/2011/layout/CircleProcess"/>
    <dgm:cxn modelId="{DBA95646-B048-41A7-8209-DD49670E3B25}" type="presOf" srcId="{67D2FF8E-F03A-4B26-8AB9-3EDA4E197B36}" destId="{4CF41B71-A5B5-492A-8AC1-7552EFF1CAD8}" srcOrd="1" destOrd="0" presId="urn:microsoft.com/office/officeart/2011/layout/CircleProcess"/>
    <dgm:cxn modelId="{E723D949-ACFF-425A-B4C4-E27F0469179F}" srcId="{6769A25E-8DA5-4678-A102-2827BFA36543}" destId="{CA20EDAB-7BDE-4E8A-AA32-DA93B76127E7}" srcOrd="3" destOrd="0" parTransId="{678B5FA5-04BF-4711-B87F-8E596D27C04F}" sibTransId="{256CB27D-01F7-464D-ADEB-206642BEB09C}"/>
    <dgm:cxn modelId="{0588D76C-A38B-4846-91A5-BA4EE2BFEBA3}" type="presOf" srcId="{6769A25E-8DA5-4678-A102-2827BFA36543}" destId="{C71F0440-531E-4E18-8CBE-5F561C1A8AB5}" srcOrd="0" destOrd="0" presId="urn:microsoft.com/office/officeart/2011/layout/CircleProcess"/>
    <dgm:cxn modelId="{FED83051-C823-4B61-BC5B-A3A64AE70AA3}" type="presOf" srcId="{CA20EDAB-7BDE-4E8A-AA32-DA93B76127E7}" destId="{A73A28CA-AFBA-4BA3-9A9B-094C6E5DBF3D}" srcOrd="0" destOrd="0" presId="urn:microsoft.com/office/officeart/2011/layout/CircleProcess"/>
    <dgm:cxn modelId="{3BEB3458-338E-426C-B6B5-E5FD1A2C8211}" srcId="{6769A25E-8DA5-4678-A102-2827BFA36543}" destId="{67D2FF8E-F03A-4B26-8AB9-3EDA4E197B36}" srcOrd="1" destOrd="0" parTransId="{1451E082-0DC6-4850-9E73-F9B84223D4C2}" sibTransId="{0DBEF12C-6780-4411-857B-F34631C4C285}"/>
    <dgm:cxn modelId="{6A9F7F9D-59CB-4B1B-9849-6F56BCE36FCB}" type="presOf" srcId="{CA20EDAB-7BDE-4E8A-AA32-DA93B76127E7}" destId="{6BB9DDA4-9BE3-47B7-8F55-CA3375DB9471}" srcOrd="1" destOrd="0" presId="urn:microsoft.com/office/officeart/2011/layout/CircleProcess"/>
    <dgm:cxn modelId="{55D0D6A6-26A7-4FF4-971E-775436096F15}" srcId="{6769A25E-8DA5-4678-A102-2827BFA36543}" destId="{4A54459F-2365-41C3-968E-ABFB967FA968}" srcOrd="0" destOrd="0" parTransId="{9D8C46FA-CCAF-420C-9318-0965E26FCB8D}" sibTransId="{9BC5BB15-EA0A-455D-B4CF-60C1E2B16273}"/>
    <dgm:cxn modelId="{E51677B3-ADAF-4886-A007-F80C35C4992D}" type="presOf" srcId="{67D2FF8E-F03A-4B26-8AB9-3EDA4E197B36}" destId="{B7C32D44-4245-4A18-BA04-D8740D55A8C1}" srcOrd="0" destOrd="0" presId="urn:microsoft.com/office/officeart/2011/layout/CircleProcess"/>
    <dgm:cxn modelId="{360443BA-4FA4-469E-89D2-3628E7EB9899}" type="presOf" srcId="{4A54459F-2365-41C3-968E-ABFB967FA968}" destId="{70DC0A37-B650-4189-AD63-604E713E0718}" srcOrd="1" destOrd="0" presId="urn:microsoft.com/office/officeart/2011/layout/CircleProcess"/>
    <dgm:cxn modelId="{478387C2-0A06-441F-B101-4356236AB9F3}" srcId="{6769A25E-8DA5-4678-A102-2827BFA36543}" destId="{E87E0390-ADF4-4584-B0D7-1319892048EB}" srcOrd="4" destOrd="0" parTransId="{19B7ED63-64C8-46BF-B0CC-F288D36B4124}" sibTransId="{9C884C15-3C0B-49B2-AEB3-4D8A73DC085C}"/>
    <dgm:cxn modelId="{094560E1-5E84-4CCB-A274-831FDA0E67B7}" srcId="{6769A25E-8DA5-4678-A102-2827BFA36543}" destId="{46A5B14E-124F-4F2D-A5A8-18FE1A27AC6F}" srcOrd="2" destOrd="0" parTransId="{F987B2AB-373C-4007-8A39-CFEC633F5EEE}" sibTransId="{09D58C66-B1C3-4EED-B336-B0951287D5D6}"/>
    <dgm:cxn modelId="{812C8592-E05A-4F0F-A44D-79232807DC19}" type="presParOf" srcId="{C71F0440-531E-4E18-8CBE-5F561C1A8AB5}" destId="{D2797CF3-8702-4429-99EC-D7E688075148}" srcOrd="0" destOrd="0" presId="urn:microsoft.com/office/officeart/2011/layout/CircleProcess"/>
    <dgm:cxn modelId="{38CA3DD7-F577-4B4E-BB47-70CFDBB403B3}" type="presParOf" srcId="{D2797CF3-8702-4429-99EC-D7E688075148}" destId="{8EC78147-3726-47BA-B487-D70EBAE60681}" srcOrd="0" destOrd="0" presId="urn:microsoft.com/office/officeart/2011/layout/CircleProcess"/>
    <dgm:cxn modelId="{834114F2-2F9F-4714-8383-E2B6FA4CD14C}" type="presParOf" srcId="{C71F0440-531E-4E18-8CBE-5F561C1A8AB5}" destId="{27649B44-F429-47E6-8C45-CFD729DBF451}" srcOrd="1" destOrd="0" presId="urn:microsoft.com/office/officeart/2011/layout/CircleProcess"/>
    <dgm:cxn modelId="{B0542DBE-9E37-4274-A0E6-6508950D0133}" type="presParOf" srcId="{27649B44-F429-47E6-8C45-CFD729DBF451}" destId="{336BBE0F-63A3-442D-833A-2E9DA19419E2}" srcOrd="0" destOrd="0" presId="urn:microsoft.com/office/officeart/2011/layout/CircleProcess"/>
    <dgm:cxn modelId="{D4A5FB31-F7E9-4D1B-8C21-4D86E0E3F0BF}" type="presParOf" srcId="{C71F0440-531E-4E18-8CBE-5F561C1A8AB5}" destId="{086DD49B-09E3-4413-A9AF-24CE2A8862D9}" srcOrd="2" destOrd="0" presId="urn:microsoft.com/office/officeart/2011/layout/CircleProcess"/>
    <dgm:cxn modelId="{94763193-8586-4907-86A4-A0E58A7D5499}" type="presParOf" srcId="{C71F0440-531E-4E18-8CBE-5F561C1A8AB5}" destId="{03065D80-81AA-4C10-BA3C-E39CDD3CBC6A}" srcOrd="3" destOrd="0" presId="urn:microsoft.com/office/officeart/2011/layout/CircleProcess"/>
    <dgm:cxn modelId="{FDFF7337-2335-4066-8A3C-3E3B9306CFC9}" type="presParOf" srcId="{03065D80-81AA-4C10-BA3C-E39CDD3CBC6A}" destId="{343EBCC3-8C84-4C20-87C1-A6B474E3795F}" srcOrd="0" destOrd="0" presId="urn:microsoft.com/office/officeart/2011/layout/CircleProcess"/>
    <dgm:cxn modelId="{DCF1F1A2-FC72-4D74-80ED-81FF6696812F}" type="presParOf" srcId="{C71F0440-531E-4E18-8CBE-5F561C1A8AB5}" destId="{6FF8173E-D40A-4078-B3CA-A8B7EC3E7428}" srcOrd="4" destOrd="0" presId="urn:microsoft.com/office/officeart/2011/layout/CircleProcess"/>
    <dgm:cxn modelId="{18D3F25E-643B-420E-9798-5DF5981B0179}" type="presParOf" srcId="{6FF8173E-D40A-4078-B3CA-A8B7EC3E7428}" destId="{A73A28CA-AFBA-4BA3-9A9B-094C6E5DBF3D}" srcOrd="0" destOrd="0" presId="urn:microsoft.com/office/officeart/2011/layout/CircleProcess"/>
    <dgm:cxn modelId="{0DE180F9-2821-4D67-9E12-F50CE8B43C21}" type="presParOf" srcId="{C71F0440-531E-4E18-8CBE-5F561C1A8AB5}" destId="{6BB9DDA4-9BE3-47B7-8F55-CA3375DB9471}" srcOrd="5" destOrd="0" presId="urn:microsoft.com/office/officeart/2011/layout/CircleProcess"/>
    <dgm:cxn modelId="{525A13CC-2060-48A7-9C40-3AA8591977BC}" type="presParOf" srcId="{C71F0440-531E-4E18-8CBE-5F561C1A8AB5}" destId="{A9FF63BF-F3B0-41EA-BADE-9393EEFE722A}" srcOrd="6" destOrd="0" presId="urn:microsoft.com/office/officeart/2011/layout/CircleProcess"/>
    <dgm:cxn modelId="{2F61B614-E373-4CC8-B396-D0A8E16D5E90}" type="presParOf" srcId="{A9FF63BF-F3B0-41EA-BADE-9393EEFE722A}" destId="{573A6E0E-5154-429A-8DC1-40F048EF37DE}" srcOrd="0" destOrd="0" presId="urn:microsoft.com/office/officeart/2011/layout/CircleProcess"/>
    <dgm:cxn modelId="{AE742DF5-238C-4088-9897-0848AD89A9E2}" type="presParOf" srcId="{C71F0440-531E-4E18-8CBE-5F561C1A8AB5}" destId="{FB596E72-0CBB-43FC-B063-5350E3D0525A}" srcOrd="7" destOrd="0" presId="urn:microsoft.com/office/officeart/2011/layout/CircleProcess"/>
    <dgm:cxn modelId="{7D046A6D-2B0C-466F-8756-3D8C5E275482}" type="presParOf" srcId="{FB596E72-0CBB-43FC-B063-5350E3D0525A}" destId="{9B5478C7-AE7F-402C-A91D-664815545131}" srcOrd="0" destOrd="0" presId="urn:microsoft.com/office/officeart/2011/layout/CircleProcess"/>
    <dgm:cxn modelId="{1B7D74F6-6DD7-4353-9B0B-80317DAC9C95}" type="presParOf" srcId="{C71F0440-531E-4E18-8CBE-5F561C1A8AB5}" destId="{BE61D090-D8AB-4598-8AF5-5D85E14065EA}" srcOrd="8" destOrd="0" presId="urn:microsoft.com/office/officeart/2011/layout/CircleProcess"/>
    <dgm:cxn modelId="{4F502915-0DE5-4DF7-914F-C6D4159FE00E}" type="presParOf" srcId="{C71F0440-531E-4E18-8CBE-5F561C1A8AB5}" destId="{BC971626-4A04-44B6-9E8A-E93710E43E16}" srcOrd="9" destOrd="0" presId="urn:microsoft.com/office/officeart/2011/layout/CircleProcess"/>
    <dgm:cxn modelId="{C1D871A0-4622-4AC0-A1CF-FA1114530A3A}" type="presParOf" srcId="{BC971626-4A04-44B6-9E8A-E93710E43E16}" destId="{9A75F542-732F-4AF1-8D03-5D8C904FB12F}" srcOrd="0" destOrd="0" presId="urn:microsoft.com/office/officeart/2011/layout/CircleProcess"/>
    <dgm:cxn modelId="{E70F1DFC-0326-42BC-9EF4-74794792893E}" type="presParOf" srcId="{C71F0440-531E-4E18-8CBE-5F561C1A8AB5}" destId="{5D162FF3-242E-4B30-A057-48701A92F2CA}" srcOrd="10" destOrd="0" presId="urn:microsoft.com/office/officeart/2011/layout/CircleProcess"/>
    <dgm:cxn modelId="{A5FA10E8-11C0-457E-B34C-49DFB29B745B}" type="presParOf" srcId="{5D162FF3-242E-4B30-A057-48701A92F2CA}" destId="{B7C32D44-4245-4A18-BA04-D8740D55A8C1}" srcOrd="0" destOrd="0" presId="urn:microsoft.com/office/officeart/2011/layout/CircleProcess"/>
    <dgm:cxn modelId="{E625B891-6FE4-4146-B3EB-E3779B7C8892}" type="presParOf" srcId="{C71F0440-531E-4E18-8CBE-5F561C1A8AB5}" destId="{4CF41B71-A5B5-492A-8AC1-7552EFF1CAD8}" srcOrd="11" destOrd="0" presId="urn:microsoft.com/office/officeart/2011/layout/CircleProcess"/>
    <dgm:cxn modelId="{A960143D-7A6D-44A0-B061-A642C5782E94}" type="presParOf" srcId="{C71F0440-531E-4E18-8CBE-5F561C1A8AB5}" destId="{F40EC22B-1919-4036-8F7C-C14CF04DA3CB}" srcOrd="12" destOrd="0" presId="urn:microsoft.com/office/officeart/2011/layout/CircleProcess"/>
    <dgm:cxn modelId="{BFA2FB20-7F61-49B8-B02F-8FD1775C4787}" type="presParOf" srcId="{F40EC22B-1919-4036-8F7C-C14CF04DA3CB}" destId="{87BFD490-7BA5-4BF9-8A2C-8C5C3AA9983C}" srcOrd="0" destOrd="0" presId="urn:microsoft.com/office/officeart/2011/layout/CircleProcess"/>
    <dgm:cxn modelId="{4A80B943-CC5A-4376-B303-14A8BE2C2322}" type="presParOf" srcId="{C71F0440-531E-4E18-8CBE-5F561C1A8AB5}" destId="{8D6A7A13-9F7E-4658-8BE8-965E9EABA19D}" srcOrd="13" destOrd="0" presId="urn:microsoft.com/office/officeart/2011/layout/CircleProcess"/>
    <dgm:cxn modelId="{7558507B-68FD-4702-BCF5-CB7801CA3B65}" type="presParOf" srcId="{8D6A7A13-9F7E-4658-8BE8-965E9EABA19D}" destId="{5742BD9B-3E20-4000-81AC-E0A79621DDA8}" srcOrd="0" destOrd="0" presId="urn:microsoft.com/office/officeart/2011/layout/CircleProcess"/>
    <dgm:cxn modelId="{76DFC0FB-2A2A-4D97-8F67-F3D6B6B44E4D}" type="presParOf" srcId="{C71F0440-531E-4E18-8CBE-5F561C1A8AB5}" destId="{70DC0A37-B650-4189-AD63-604E713E0718}" srcOrd="14" destOrd="0" presId="urn:microsoft.com/office/officeart/2011/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8EC2E2-8937-45F2-AE6A-1EEE63824D40}" type="doc">
      <dgm:prSet loTypeId="urn:microsoft.com/office/officeart/2005/8/layout/cycle8" loCatId="cycle" qsTypeId="urn:microsoft.com/office/officeart/2005/8/quickstyle/simple1" qsCatId="simple" csTypeId="urn:microsoft.com/office/officeart/2005/8/colors/accent1_2" csCatId="accent1" phldr="1"/>
      <dgm:spPr/>
    </dgm:pt>
    <dgm:pt modelId="{870672BA-FB50-4978-A39B-5C339831DC07}">
      <dgm:prSet phldrT="[Text]" custT="1"/>
      <dgm:spPr>
        <a:solidFill>
          <a:srgbClr val="00B0F0"/>
        </a:solidFill>
      </dgm:spPr>
      <dgm:t>
        <a:bodyPr/>
        <a:lstStyle/>
        <a:p>
          <a:r>
            <a:rPr lang="en-US" sz="900" dirty="0">
              <a:solidFill>
                <a:schemeClr val="tx1">
                  <a:lumMod val="95000"/>
                  <a:lumOff val="5000"/>
                </a:schemeClr>
              </a:solidFill>
              <a:latin typeface="Arial" panose="020B0604020202020204" pitchFamily="34" charset="0"/>
              <a:cs typeface="Arial" panose="020B0604020202020204" pitchFamily="34" charset="0"/>
            </a:rPr>
            <a:t>Training &amp; onsite experts</a:t>
          </a:r>
          <a:endParaRPr lang="en-IN" sz="900" dirty="0">
            <a:solidFill>
              <a:schemeClr val="tx1">
                <a:lumMod val="95000"/>
                <a:lumOff val="5000"/>
              </a:schemeClr>
            </a:solidFill>
            <a:latin typeface="Arial" panose="020B0604020202020204" pitchFamily="34" charset="0"/>
            <a:cs typeface="Arial" panose="020B0604020202020204" pitchFamily="34" charset="0"/>
          </a:endParaRPr>
        </a:p>
      </dgm:t>
    </dgm:pt>
    <dgm:pt modelId="{0B27FB55-F929-46B2-89FC-60B773A2EB10}" type="parTrans" cxnId="{D9C520FE-75BE-4C77-96DE-CB021E689607}">
      <dgm:prSet/>
      <dgm:spPr/>
      <dgm:t>
        <a:bodyPr/>
        <a:lstStyle/>
        <a:p>
          <a:endParaRPr lang="en-IN" sz="900">
            <a:latin typeface="Arial" panose="020B0604020202020204" pitchFamily="34" charset="0"/>
            <a:cs typeface="Arial" panose="020B0604020202020204" pitchFamily="34" charset="0"/>
          </a:endParaRPr>
        </a:p>
      </dgm:t>
    </dgm:pt>
    <dgm:pt modelId="{0D610751-647D-445D-A78E-72B475B7A2E1}" type="sibTrans" cxnId="{D9C520FE-75BE-4C77-96DE-CB021E689607}">
      <dgm:prSet/>
      <dgm:spPr/>
      <dgm:t>
        <a:bodyPr/>
        <a:lstStyle/>
        <a:p>
          <a:endParaRPr lang="en-IN" sz="900">
            <a:latin typeface="Arial" panose="020B0604020202020204" pitchFamily="34" charset="0"/>
            <a:cs typeface="Arial" panose="020B0604020202020204" pitchFamily="34" charset="0"/>
          </a:endParaRPr>
        </a:p>
      </dgm:t>
    </dgm:pt>
    <dgm:pt modelId="{577481B7-5BD9-48F4-B9E4-2C991B4BE5D5}">
      <dgm:prSet phldrT="[Text]" custT="1"/>
      <dgm:spPr>
        <a:solidFill>
          <a:srgbClr val="00B050"/>
        </a:solidFill>
      </dgm:spPr>
      <dgm:t>
        <a:bodyPr/>
        <a:lstStyle/>
        <a:p>
          <a:r>
            <a:rPr lang="en-IN" sz="900" dirty="0">
              <a:solidFill>
                <a:schemeClr val="tx1">
                  <a:lumMod val="95000"/>
                  <a:lumOff val="5000"/>
                </a:schemeClr>
              </a:solidFill>
              <a:latin typeface="Arial" panose="020B0604020202020204" pitchFamily="34" charset="0"/>
              <a:cs typeface="Arial" panose="020B0604020202020204" pitchFamily="34" charset="0"/>
            </a:rPr>
            <a:t>Regulatory execution</a:t>
          </a:r>
        </a:p>
      </dgm:t>
    </dgm:pt>
    <dgm:pt modelId="{7BF6241B-F93D-42F8-B3EC-82B9BCE971CD}" type="parTrans" cxnId="{A9405332-2D08-4FC6-9AE8-7E4725CFC97F}">
      <dgm:prSet/>
      <dgm:spPr/>
      <dgm:t>
        <a:bodyPr/>
        <a:lstStyle/>
        <a:p>
          <a:endParaRPr lang="en-IN" sz="900">
            <a:latin typeface="Arial" panose="020B0604020202020204" pitchFamily="34" charset="0"/>
            <a:cs typeface="Arial" panose="020B0604020202020204" pitchFamily="34" charset="0"/>
          </a:endParaRPr>
        </a:p>
      </dgm:t>
    </dgm:pt>
    <dgm:pt modelId="{704FD0A7-A012-40A8-B6E3-A0CBDEA4591D}" type="sibTrans" cxnId="{A9405332-2D08-4FC6-9AE8-7E4725CFC97F}">
      <dgm:prSet/>
      <dgm:spPr/>
      <dgm:t>
        <a:bodyPr/>
        <a:lstStyle/>
        <a:p>
          <a:endParaRPr lang="en-IN" sz="900">
            <a:latin typeface="Arial" panose="020B0604020202020204" pitchFamily="34" charset="0"/>
            <a:cs typeface="Arial" panose="020B0604020202020204" pitchFamily="34" charset="0"/>
          </a:endParaRPr>
        </a:p>
      </dgm:t>
    </dgm:pt>
    <dgm:pt modelId="{988F1A20-96D3-47BC-AA08-D49A4C7FA032}">
      <dgm:prSet phldrT="[Text]" custT="1"/>
      <dgm:spPr>
        <a:solidFill>
          <a:srgbClr val="30F06B"/>
        </a:solidFill>
      </dgm:spPr>
      <dgm:t>
        <a:bodyPr/>
        <a:lstStyle/>
        <a:p>
          <a:r>
            <a:rPr lang="en-IN" sz="900" dirty="0">
              <a:solidFill>
                <a:schemeClr val="tx1">
                  <a:lumMod val="95000"/>
                  <a:lumOff val="5000"/>
                </a:schemeClr>
              </a:solidFill>
              <a:latin typeface="Arial" panose="020B0604020202020204" pitchFamily="34" charset="0"/>
              <a:cs typeface="Arial" panose="020B0604020202020204" pitchFamily="34" charset="0"/>
            </a:rPr>
            <a:t>Access to pooled procurement</a:t>
          </a:r>
        </a:p>
      </dgm:t>
    </dgm:pt>
    <dgm:pt modelId="{42A56A64-1D96-4012-9F71-0B76A488F44B}" type="parTrans" cxnId="{33B7C604-B2A6-4D2A-B6E9-8F955B1D43B8}">
      <dgm:prSet/>
      <dgm:spPr/>
      <dgm:t>
        <a:bodyPr/>
        <a:lstStyle/>
        <a:p>
          <a:endParaRPr lang="en-IN" sz="900">
            <a:latin typeface="Arial" panose="020B0604020202020204" pitchFamily="34" charset="0"/>
            <a:cs typeface="Arial" panose="020B0604020202020204" pitchFamily="34" charset="0"/>
          </a:endParaRPr>
        </a:p>
      </dgm:t>
    </dgm:pt>
    <dgm:pt modelId="{89143BCC-126D-4860-9786-229CECC9C385}" type="sibTrans" cxnId="{33B7C604-B2A6-4D2A-B6E9-8F955B1D43B8}">
      <dgm:prSet/>
      <dgm:spPr/>
      <dgm:t>
        <a:bodyPr/>
        <a:lstStyle/>
        <a:p>
          <a:endParaRPr lang="en-IN" sz="900">
            <a:latin typeface="Arial" panose="020B0604020202020204" pitchFamily="34" charset="0"/>
            <a:cs typeface="Arial" panose="020B0604020202020204" pitchFamily="34" charset="0"/>
          </a:endParaRPr>
        </a:p>
      </dgm:t>
    </dgm:pt>
    <dgm:pt modelId="{78AF7249-5A26-49A7-8A32-CEA8F378D066}">
      <dgm:prSet custT="1"/>
      <dgm:spPr>
        <a:solidFill>
          <a:srgbClr val="0070C0"/>
        </a:solidFill>
      </dgm:spPr>
      <dgm:t>
        <a:bodyPr/>
        <a:lstStyle/>
        <a:p>
          <a:r>
            <a:rPr lang="en-IN" sz="900" dirty="0">
              <a:solidFill>
                <a:schemeClr val="tx1">
                  <a:lumMod val="95000"/>
                  <a:lumOff val="5000"/>
                </a:schemeClr>
              </a:solidFill>
              <a:latin typeface="Arial" panose="020B0604020202020204" pitchFamily="34" charset="0"/>
              <a:cs typeface="Arial" panose="020B0604020202020204" pitchFamily="34" charset="0"/>
            </a:rPr>
            <a:t>Clinical &amp; stability data</a:t>
          </a:r>
        </a:p>
      </dgm:t>
    </dgm:pt>
    <dgm:pt modelId="{FDF3828D-3FAE-4D49-8859-98491F24E2FF}" type="parTrans" cxnId="{4615BD09-9BE2-4EC1-8EBE-82E01B0D6F34}">
      <dgm:prSet/>
      <dgm:spPr/>
      <dgm:t>
        <a:bodyPr/>
        <a:lstStyle/>
        <a:p>
          <a:endParaRPr lang="en-IN" sz="900">
            <a:latin typeface="Arial" panose="020B0604020202020204" pitchFamily="34" charset="0"/>
            <a:cs typeface="Arial" panose="020B0604020202020204" pitchFamily="34" charset="0"/>
          </a:endParaRPr>
        </a:p>
      </dgm:t>
    </dgm:pt>
    <dgm:pt modelId="{FD283EF0-ECD9-495D-BECA-4B87981B83DD}" type="sibTrans" cxnId="{4615BD09-9BE2-4EC1-8EBE-82E01B0D6F34}">
      <dgm:prSet/>
      <dgm:spPr/>
      <dgm:t>
        <a:bodyPr/>
        <a:lstStyle/>
        <a:p>
          <a:endParaRPr lang="en-IN" sz="900">
            <a:latin typeface="Arial" panose="020B0604020202020204" pitchFamily="34" charset="0"/>
            <a:cs typeface="Arial" panose="020B0604020202020204" pitchFamily="34" charset="0"/>
          </a:endParaRPr>
        </a:p>
      </dgm:t>
    </dgm:pt>
    <dgm:pt modelId="{6841B79A-71A5-4741-99DC-D5003E44DCAC}">
      <dgm:prSet custT="1"/>
      <dgm:spPr>
        <a:solidFill>
          <a:srgbClr val="92D050"/>
        </a:solidFill>
      </dgm:spPr>
      <dgm:t>
        <a:bodyPr/>
        <a:lstStyle/>
        <a:p>
          <a:r>
            <a:rPr lang="en-IN" sz="900" dirty="0">
              <a:solidFill>
                <a:schemeClr val="tx1">
                  <a:lumMod val="95000"/>
                  <a:lumOff val="5000"/>
                </a:schemeClr>
              </a:solidFill>
              <a:latin typeface="Arial" panose="020B0604020202020204" pitchFamily="34" charset="0"/>
              <a:cs typeface="Arial" panose="020B0604020202020204" pitchFamily="34" charset="0"/>
            </a:rPr>
            <a:t>Fill-finish at scale</a:t>
          </a:r>
        </a:p>
      </dgm:t>
    </dgm:pt>
    <dgm:pt modelId="{EE1F40A3-BB3D-48E7-A352-0DF41610DE32}" type="parTrans" cxnId="{D114CE04-0A02-4985-A22C-8C05C239113B}">
      <dgm:prSet/>
      <dgm:spPr/>
      <dgm:t>
        <a:bodyPr/>
        <a:lstStyle/>
        <a:p>
          <a:endParaRPr lang="en-IN" sz="900">
            <a:latin typeface="Arial" panose="020B0604020202020204" pitchFamily="34" charset="0"/>
            <a:cs typeface="Arial" panose="020B0604020202020204" pitchFamily="34" charset="0"/>
          </a:endParaRPr>
        </a:p>
      </dgm:t>
    </dgm:pt>
    <dgm:pt modelId="{8BB506EA-E0EF-41BD-8EA9-B3366EC62060}" type="sibTrans" cxnId="{D114CE04-0A02-4985-A22C-8C05C239113B}">
      <dgm:prSet/>
      <dgm:spPr/>
      <dgm:t>
        <a:bodyPr/>
        <a:lstStyle/>
        <a:p>
          <a:endParaRPr lang="en-IN" sz="900">
            <a:latin typeface="Arial" panose="020B0604020202020204" pitchFamily="34" charset="0"/>
            <a:cs typeface="Arial" panose="020B0604020202020204" pitchFamily="34" charset="0"/>
          </a:endParaRPr>
        </a:p>
      </dgm:t>
    </dgm:pt>
    <dgm:pt modelId="{039DA0BC-A7F1-4D11-8397-A497C79CD958}">
      <dgm:prSet custT="1"/>
      <dgm:spPr>
        <a:solidFill>
          <a:schemeClr val="accent4">
            <a:lumMod val="60000"/>
            <a:lumOff val="40000"/>
          </a:schemeClr>
        </a:solidFill>
      </dgm:spPr>
      <dgm:t>
        <a:bodyPr/>
        <a:lstStyle/>
        <a:p>
          <a:r>
            <a:rPr lang="en-IN" sz="900" dirty="0">
              <a:solidFill>
                <a:schemeClr val="tx1">
                  <a:lumMod val="95000"/>
                  <a:lumOff val="5000"/>
                </a:schemeClr>
              </a:solidFill>
              <a:latin typeface="Arial" panose="020B0604020202020204" pitchFamily="34" charset="0"/>
              <a:cs typeface="Arial" panose="020B0604020202020204" pitchFamily="34" charset="0"/>
            </a:rPr>
            <a:t>Cold-chain &amp; distribution</a:t>
          </a:r>
        </a:p>
      </dgm:t>
    </dgm:pt>
    <dgm:pt modelId="{C3CFE057-8DD6-43FF-AD9F-1D056E6B79E7}" type="parTrans" cxnId="{6E148BAC-901F-4532-AD94-B7CF8C8BDA8D}">
      <dgm:prSet/>
      <dgm:spPr/>
      <dgm:t>
        <a:bodyPr/>
        <a:lstStyle/>
        <a:p>
          <a:endParaRPr lang="en-IN" sz="900">
            <a:latin typeface="Arial" panose="020B0604020202020204" pitchFamily="34" charset="0"/>
            <a:cs typeface="Arial" panose="020B0604020202020204" pitchFamily="34" charset="0"/>
          </a:endParaRPr>
        </a:p>
      </dgm:t>
    </dgm:pt>
    <dgm:pt modelId="{2F3D0A5F-5A6E-471A-8DB2-09A738CF99E5}" type="sibTrans" cxnId="{6E148BAC-901F-4532-AD94-B7CF8C8BDA8D}">
      <dgm:prSet/>
      <dgm:spPr/>
      <dgm:t>
        <a:bodyPr/>
        <a:lstStyle/>
        <a:p>
          <a:endParaRPr lang="en-IN" sz="900">
            <a:latin typeface="Arial" panose="020B0604020202020204" pitchFamily="34" charset="0"/>
            <a:cs typeface="Arial" panose="020B0604020202020204" pitchFamily="34" charset="0"/>
          </a:endParaRPr>
        </a:p>
      </dgm:t>
    </dgm:pt>
    <dgm:pt modelId="{3DB8C1E7-6416-403D-A7FB-60CC40F515DE}">
      <dgm:prSet custT="1"/>
      <dgm:spPr/>
      <dgm:t>
        <a:bodyPr/>
        <a:lstStyle/>
        <a:p>
          <a:r>
            <a:rPr lang="en-IN" sz="900" dirty="0">
              <a:solidFill>
                <a:schemeClr val="tx1">
                  <a:lumMod val="95000"/>
                  <a:lumOff val="5000"/>
                </a:schemeClr>
              </a:solidFill>
              <a:latin typeface="Arial" panose="020B0604020202020204" pitchFamily="34" charset="0"/>
              <a:cs typeface="Arial" panose="020B0604020202020204" pitchFamily="34" charset="0"/>
            </a:rPr>
            <a:t>Process recipes &amp; analytics</a:t>
          </a:r>
        </a:p>
      </dgm:t>
    </dgm:pt>
    <dgm:pt modelId="{51D94684-DCBF-4E9B-8216-762C80117E3C}" type="parTrans" cxnId="{61063C56-BA08-4A6C-AC40-A406F7640351}">
      <dgm:prSet/>
      <dgm:spPr/>
      <dgm:t>
        <a:bodyPr/>
        <a:lstStyle/>
        <a:p>
          <a:endParaRPr lang="en-IN" sz="900">
            <a:latin typeface="Arial" panose="020B0604020202020204" pitchFamily="34" charset="0"/>
            <a:cs typeface="Arial" panose="020B0604020202020204" pitchFamily="34" charset="0"/>
          </a:endParaRPr>
        </a:p>
      </dgm:t>
    </dgm:pt>
    <dgm:pt modelId="{D18429C1-6B05-4162-A774-55A85F648D4A}" type="sibTrans" cxnId="{61063C56-BA08-4A6C-AC40-A406F7640351}">
      <dgm:prSet/>
      <dgm:spPr/>
      <dgm:t>
        <a:bodyPr/>
        <a:lstStyle/>
        <a:p>
          <a:endParaRPr lang="en-IN" sz="900">
            <a:latin typeface="Arial" panose="020B0604020202020204" pitchFamily="34" charset="0"/>
            <a:cs typeface="Arial" panose="020B0604020202020204" pitchFamily="34" charset="0"/>
          </a:endParaRPr>
        </a:p>
      </dgm:t>
    </dgm:pt>
    <dgm:pt modelId="{942F174E-AA31-40A5-8590-DB4B27F6BD4B}" type="pres">
      <dgm:prSet presAssocID="{768EC2E2-8937-45F2-AE6A-1EEE63824D40}" presName="compositeShape" presStyleCnt="0">
        <dgm:presLayoutVars>
          <dgm:chMax val="7"/>
          <dgm:dir/>
          <dgm:resizeHandles val="exact"/>
        </dgm:presLayoutVars>
      </dgm:prSet>
      <dgm:spPr/>
    </dgm:pt>
    <dgm:pt modelId="{74C18D96-D2B0-4B50-A01A-FCBCF8984E53}" type="pres">
      <dgm:prSet presAssocID="{768EC2E2-8937-45F2-AE6A-1EEE63824D40}" presName="wedge1" presStyleLbl="node1" presStyleIdx="0" presStyleCnt="7"/>
      <dgm:spPr/>
    </dgm:pt>
    <dgm:pt modelId="{578A02A9-78F6-4A6D-BE3A-E5A8B86BCA3D}" type="pres">
      <dgm:prSet presAssocID="{768EC2E2-8937-45F2-AE6A-1EEE63824D40}" presName="dummy1a" presStyleCnt="0"/>
      <dgm:spPr/>
    </dgm:pt>
    <dgm:pt modelId="{BEF46790-3C8C-440D-8350-E39AEAE82DA5}" type="pres">
      <dgm:prSet presAssocID="{768EC2E2-8937-45F2-AE6A-1EEE63824D40}" presName="dummy1b" presStyleCnt="0"/>
      <dgm:spPr/>
    </dgm:pt>
    <dgm:pt modelId="{10107CDB-898A-42E7-9EBD-44ECE4CA1164}" type="pres">
      <dgm:prSet presAssocID="{768EC2E2-8937-45F2-AE6A-1EEE63824D40}" presName="wedge1Tx" presStyleLbl="node1" presStyleIdx="0" presStyleCnt="7">
        <dgm:presLayoutVars>
          <dgm:chMax val="0"/>
          <dgm:chPref val="0"/>
          <dgm:bulletEnabled val="1"/>
        </dgm:presLayoutVars>
      </dgm:prSet>
      <dgm:spPr/>
    </dgm:pt>
    <dgm:pt modelId="{2F03DDDF-62BE-4CF5-90AF-3EBFC16A86F2}" type="pres">
      <dgm:prSet presAssocID="{768EC2E2-8937-45F2-AE6A-1EEE63824D40}" presName="wedge2" presStyleLbl="node1" presStyleIdx="1" presStyleCnt="7"/>
      <dgm:spPr/>
    </dgm:pt>
    <dgm:pt modelId="{73D774F4-AF72-4AB3-B231-5875F02F4EAF}" type="pres">
      <dgm:prSet presAssocID="{768EC2E2-8937-45F2-AE6A-1EEE63824D40}" presName="dummy2a" presStyleCnt="0"/>
      <dgm:spPr/>
    </dgm:pt>
    <dgm:pt modelId="{2B668809-8E42-4852-8495-C461C35D053F}" type="pres">
      <dgm:prSet presAssocID="{768EC2E2-8937-45F2-AE6A-1EEE63824D40}" presName="dummy2b" presStyleCnt="0"/>
      <dgm:spPr/>
    </dgm:pt>
    <dgm:pt modelId="{9A208080-9FF0-4A77-A469-6B5990A45077}" type="pres">
      <dgm:prSet presAssocID="{768EC2E2-8937-45F2-AE6A-1EEE63824D40}" presName="wedge2Tx" presStyleLbl="node1" presStyleIdx="1" presStyleCnt="7">
        <dgm:presLayoutVars>
          <dgm:chMax val="0"/>
          <dgm:chPref val="0"/>
          <dgm:bulletEnabled val="1"/>
        </dgm:presLayoutVars>
      </dgm:prSet>
      <dgm:spPr/>
    </dgm:pt>
    <dgm:pt modelId="{82DE1C2E-74C2-4BA9-89DD-3A941F3A8211}" type="pres">
      <dgm:prSet presAssocID="{768EC2E2-8937-45F2-AE6A-1EEE63824D40}" presName="wedge3" presStyleLbl="node1" presStyleIdx="2" presStyleCnt="7" custLinFactNeighborX="1926"/>
      <dgm:spPr/>
    </dgm:pt>
    <dgm:pt modelId="{0EAD5C89-9202-4689-8CD7-2DC821219E58}" type="pres">
      <dgm:prSet presAssocID="{768EC2E2-8937-45F2-AE6A-1EEE63824D40}" presName="dummy3a" presStyleCnt="0"/>
      <dgm:spPr/>
    </dgm:pt>
    <dgm:pt modelId="{D18EA7F9-5F80-407D-80CB-7E2B3EDBCE17}" type="pres">
      <dgm:prSet presAssocID="{768EC2E2-8937-45F2-AE6A-1EEE63824D40}" presName="dummy3b" presStyleCnt="0"/>
      <dgm:spPr/>
    </dgm:pt>
    <dgm:pt modelId="{0D4CB6C6-B335-4BF5-8D28-E8131084C718}" type="pres">
      <dgm:prSet presAssocID="{768EC2E2-8937-45F2-AE6A-1EEE63824D40}" presName="wedge3Tx" presStyleLbl="node1" presStyleIdx="2" presStyleCnt="7">
        <dgm:presLayoutVars>
          <dgm:chMax val="0"/>
          <dgm:chPref val="0"/>
          <dgm:bulletEnabled val="1"/>
        </dgm:presLayoutVars>
      </dgm:prSet>
      <dgm:spPr/>
    </dgm:pt>
    <dgm:pt modelId="{E44CD756-3FC4-4B2A-A475-57D14AAE9300}" type="pres">
      <dgm:prSet presAssocID="{768EC2E2-8937-45F2-AE6A-1EEE63824D40}" presName="wedge4" presStyleLbl="node1" presStyleIdx="3" presStyleCnt="7" custLinFactNeighborX="1662"/>
      <dgm:spPr/>
    </dgm:pt>
    <dgm:pt modelId="{9CD64948-E4FB-4CDF-9877-B7CE3B74290E}" type="pres">
      <dgm:prSet presAssocID="{768EC2E2-8937-45F2-AE6A-1EEE63824D40}" presName="dummy4a" presStyleCnt="0"/>
      <dgm:spPr/>
    </dgm:pt>
    <dgm:pt modelId="{5991C340-E7DC-4A0A-A94E-D94290BF358E}" type="pres">
      <dgm:prSet presAssocID="{768EC2E2-8937-45F2-AE6A-1EEE63824D40}" presName="dummy4b" presStyleCnt="0"/>
      <dgm:spPr/>
    </dgm:pt>
    <dgm:pt modelId="{0B7A86DF-EF91-4837-8006-A3C486B24E09}" type="pres">
      <dgm:prSet presAssocID="{768EC2E2-8937-45F2-AE6A-1EEE63824D40}" presName="wedge4Tx" presStyleLbl="node1" presStyleIdx="3" presStyleCnt="7">
        <dgm:presLayoutVars>
          <dgm:chMax val="0"/>
          <dgm:chPref val="0"/>
          <dgm:bulletEnabled val="1"/>
        </dgm:presLayoutVars>
      </dgm:prSet>
      <dgm:spPr/>
    </dgm:pt>
    <dgm:pt modelId="{918E356F-458B-47F2-8903-844698E50797}" type="pres">
      <dgm:prSet presAssocID="{768EC2E2-8937-45F2-AE6A-1EEE63824D40}" presName="wedge5" presStyleLbl="node1" presStyleIdx="4" presStyleCnt="7" custLinFactNeighborX="1926"/>
      <dgm:spPr/>
    </dgm:pt>
    <dgm:pt modelId="{B38BF4B9-56CE-4205-AFB6-422A54DBB74F}" type="pres">
      <dgm:prSet presAssocID="{768EC2E2-8937-45F2-AE6A-1EEE63824D40}" presName="dummy5a" presStyleCnt="0"/>
      <dgm:spPr/>
    </dgm:pt>
    <dgm:pt modelId="{138486BD-0B3C-496F-B0C4-3DC6D19E5B85}" type="pres">
      <dgm:prSet presAssocID="{768EC2E2-8937-45F2-AE6A-1EEE63824D40}" presName="dummy5b" presStyleCnt="0"/>
      <dgm:spPr/>
    </dgm:pt>
    <dgm:pt modelId="{5F1BE371-3267-408B-B35E-64FEFF57D49A}" type="pres">
      <dgm:prSet presAssocID="{768EC2E2-8937-45F2-AE6A-1EEE63824D40}" presName="wedge5Tx" presStyleLbl="node1" presStyleIdx="4" presStyleCnt="7">
        <dgm:presLayoutVars>
          <dgm:chMax val="0"/>
          <dgm:chPref val="0"/>
          <dgm:bulletEnabled val="1"/>
        </dgm:presLayoutVars>
      </dgm:prSet>
      <dgm:spPr/>
    </dgm:pt>
    <dgm:pt modelId="{31848B1D-CC20-46C1-BA51-A258ED3B193A}" type="pres">
      <dgm:prSet presAssocID="{768EC2E2-8937-45F2-AE6A-1EEE63824D40}" presName="wedge6" presStyleLbl="node1" presStyleIdx="5" presStyleCnt="7" custLinFactNeighborX="1926"/>
      <dgm:spPr/>
    </dgm:pt>
    <dgm:pt modelId="{77CE961F-249E-4EE6-829C-08BDD411D88E}" type="pres">
      <dgm:prSet presAssocID="{768EC2E2-8937-45F2-AE6A-1EEE63824D40}" presName="dummy6a" presStyleCnt="0"/>
      <dgm:spPr/>
    </dgm:pt>
    <dgm:pt modelId="{CB2D60BE-C60A-4514-83FA-6F4CF0C93658}" type="pres">
      <dgm:prSet presAssocID="{768EC2E2-8937-45F2-AE6A-1EEE63824D40}" presName="dummy6b" presStyleCnt="0"/>
      <dgm:spPr/>
    </dgm:pt>
    <dgm:pt modelId="{409CE19B-7CBB-4BAD-AC21-C29318AF2331}" type="pres">
      <dgm:prSet presAssocID="{768EC2E2-8937-45F2-AE6A-1EEE63824D40}" presName="wedge6Tx" presStyleLbl="node1" presStyleIdx="5" presStyleCnt="7">
        <dgm:presLayoutVars>
          <dgm:chMax val="0"/>
          <dgm:chPref val="0"/>
          <dgm:bulletEnabled val="1"/>
        </dgm:presLayoutVars>
      </dgm:prSet>
      <dgm:spPr/>
    </dgm:pt>
    <dgm:pt modelId="{247817DB-63B7-45BF-939E-27AD3513D96E}" type="pres">
      <dgm:prSet presAssocID="{768EC2E2-8937-45F2-AE6A-1EEE63824D40}" presName="wedge7" presStyleLbl="node1" presStyleIdx="6" presStyleCnt="7" custLinFactNeighborX="1926"/>
      <dgm:spPr/>
    </dgm:pt>
    <dgm:pt modelId="{8D1CCDD5-A312-4076-9440-4DB2DCBDB4C1}" type="pres">
      <dgm:prSet presAssocID="{768EC2E2-8937-45F2-AE6A-1EEE63824D40}" presName="dummy7a" presStyleCnt="0"/>
      <dgm:spPr/>
    </dgm:pt>
    <dgm:pt modelId="{8B303073-575A-4EE1-BAEB-ECAC4468CA6F}" type="pres">
      <dgm:prSet presAssocID="{768EC2E2-8937-45F2-AE6A-1EEE63824D40}" presName="dummy7b" presStyleCnt="0"/>
      <dgm:spPr/>
    </dgm:pt>
    <dgm:pt modelId="{AEB22143-6C57-403A-868E-CD4769CBBBF1}" type="pres">
      <dgm:prSet presAssocID="{768EC2E2-8937-45F2-AE6A-1EEE63824D40}" presName="wedge7Tx" presStyleLbl="node1" presStyleIdx="6" presStyleCnt="7">
        <dgm:presLayoutVars>
          <dgm:chMax val="0"/>
          <dgm:chPref val="0"/>
          <dgm:bulletEnabled val="1"/>
        </dgm:presLayoutVars>
      </dgm:prSet>
      <dgm:spPr/>
    </dgm:pt>
    <dgm:pt modelId="{D2E1045F-BE66-429A-AB3B-9182962BAFDC}" type="pres">
      <dgm:prSet presAssocID="{0D610751-647D-445D-A78E-72B475B7A2E1}" presName="arrowWedge1" presStyleLbl="fgSibTrans2D1" presStyleIdx="0" presStyleCnt="7"/>
      <dgm:spPr/>
    </dgm:pt>
    <dgm:pt modelId="{3C8F9A64-E7A5-4E31-9D30-EAEB5E86B573}" type="pres">
      <dgm:prSet presAssocID="{FD283EF0-ECD9-495D-BECA-4B87981B83DD}" presName="arrowWedge2" presStyleLbl="fgSibTrans2D1" presStyleIdx="1" presStyleCnt="7"/>
      <dgm:spPr/>
    </dgm:pt>
    <dgm:pt modelId="{2E94DE0A-A834-4992-BBA3-5810FE8A42E5}" type="pres">
      <dgm:prSet presAssocID="{D18429C1-6B05-4162-A774-55A85F648D4A}" presName="arrowWedge3" presStyleLbl="fgSibTrans2D1" presStyleIdx="2" presStyleCnt="7"/>
      <dgm:spPr/>
    </dgm:pt>
    <dgm:pt modelId="{8868C2C9-EB5C-4885-8E33-021D274D7EEB}" type="pres">
      <dgm:prSet presAssocID="{2F3D0A5F-5A6E-471A-8DB2-09A738CF99E5}" presName="arrowWedge4" presStyleLbl="fgSibTrans2D1" presStyleIdx="3" presStyleCnt="7"/>
      <dgm:spPr/>
    </dgm:pt>
    <dgm:pt modelId="{0914F014-1D3F-4E10-BF4D-BBE15EACDFE5}" type="pres">
      <dgm:prSet presAssocID="{8BB506EA-E0EF-41BD-8EA9-B3366EC62060}" presName="arrowWedge5" presStyleLbl="fgSibTrans2D1" presStyleIdx="4" presStyleCnt="7"/>
      <dgm:spPr/>
    </dgm:pt>
    <dgm:pt modelId="{18395B30-F8D7-462A-81FB-E467027DB44F}" type="pres">
      <dgm:prSet presAssocID="{704FD0A7-A012-40A8-B6E3-A0CBDEA4591D}" presName="arrowWedge6" presStyleLbl="fgSibTrans2D1" presStyleIdx="5" presStyleCnt="7"/>
      <dgm:spPr/>
    </dgm:pt>
    <dgm:pt modelId="{DA2B241F-0A30-47C4-92E1-DC852BFBD1B6}" type="pres">
      <dgm:prSet presAssocID="{89143BCC-126D-4860-9786-229CECC9C385}" presName="arrowWedge7" presStyleLbl="fgSibTrans2D1" presStyleIdx="6" presStyleCnt="7"/>
      <dgm:spPr/>
    </dgm:pt>
  </dgm:ptLst>
  <dgm:cxnLst>
    <dgm:cxn modelId="{33B7C604-B2A6-4D2A-B6E9-8F955B1D43B8}" srcId="{768EC2E2-8937-45F2-AE6A-1EEE63824D40}" destId="{988F1A20-96D3-47BC-AA08-D49A4C7FA032}" srcOrd="6" destOrd="0" parTransId="{42A56A64-1D96-4012-9F71-0B76A488F44B}" sibTransId="{89143BCC-126D-4860-9786-229CECC9C385}"/>
    <dgm:cxn modelId="{D114CE04-0A02-4985-A22C-8C05C239113B}" srcId="{768EC2E2-8937-45F2-AE6A-1EEE63824D40}" destId="{6841B79A-71A5-4741-99DC-D5003E44DCAC}" srcOrd="4" destOrd="0" parTransId="{EE1F40A3-BB3D-48E7-A352-0DF41610DE32}" sibTransId="{8BB506EA-E0EF-41BD-8EA9-B3366EC62060}"/>
    <dgm:cxn modelId="{D7D35309-5535-44B1-8DC3-A084C0106EFA}" type="presOf" srcId="{039DA0BC-A7F1-4D11-8397-A497C79CD958}" destId="{E44CD756-3FC4-4B2A-A475-57D14AAE9300}" srcOrd="0" destOrd="0" presId="urn:microsoft.com/office/officeart/2005/8/layout/cycle8"/>
    <dgm:cxn modelId="{4615BD09-9BE2-4EC1-8EBE-82E01B0D6F34}" srcId="{768EC2E2-8937-45F2-AE6A-1EEE63824D40}" destId="{78AF7249-5A26-49A7-8A32-CEA8F378D066}" srcOrd="1" destOrd="0" parTransId="{FDF3828D-3FAE-4D49-8859-98491F24E2FF}" sibTransId="{FD283EF0-ECD9-495D-BECA-4B87981B83DD}"/>
    <dgm:cxn modelId="{0EE7CB11-222B-415E-B135-C7F9699A0431}" type="presOf" srcId="{78AF7249-5A26-49A7-8A32-CEA8F378D066}" destId="{2F03DDDF-62BE-4CF5-90AF-3EBFC16A86F2}" srcOrd="0" destOrd="0" presId="urn:microsoft.com/office/officeart/2005/8/layout/cycle8"/>
    <dgm:cxn modelId="{28552820-E1FF-4C48-AD36-625EC21EC331}" type="presOf" srcId="{6841B79A-71A5-4741-99DC-D5003E44DCAC}" destId="{918E356F-458B-47F2-8903-844698E50797}" srcOrd="0" destOrd="0" presId="urn:microsoft.com/office/officeart/2005/8/layout/cycle8"/>
    <dgm:cxn modelId="{18D89128-0B0A-48E6-A952-DB6CD3B94143}" type="presOf" srcId="{78AF7249-5A26-49A7-8A32-CEA8F378D066}" destId="{9A208080-9FF0-4A77-A469-6B5990A45077}" srcOrd="1" destOrd="0" presId="urn:microsoft.com/office/officeart/2005/8/layout/cycle8"/>
    <dgm:cxn modelId="{A9405332-2D08-4FC6-9AE8-7E4725CFC97F}" srcId="{768EC2E2-8937-45F2-AE6A-1EEE63824D40}" destId="{577481B7-5BD9-48F4-B9E4-2C991B4BE5D5}" srcOrd="5" destOrd="0" parTransId="{7BF6241B-F93D-42F8-B3EC-82B9BCE971CD}" sibTransId="{704FD0A7-A012-40A8-B6E3-A0CBDEA4591D}"/>
    <dgm:cxn modelId="{EA7FAC67-5321-4EAF-9A4E-511672391015}" type="presOf" srcId="{577481B7-5BD9-48F4-B9E4-2C991B4BE5D5}" destId="{31848B1D-CC20-46C1-BA51-A258ED3B193A}" srcOrd="0" destOrd="0" presId="urn:microsoft.com/office/officeart/2005/8/layout/cycle8"/>
    <dgm:cxn modelId="{6970B850-E748-401E-9BCE-51007A8CA5EE}" type="presOf" srcId="{3DB8C1E7-6416-403D-A7FB-60CC40F515DE}" destId="{0D4CB6C6-B335-4BF5-8D28-E8131084C718}" srcOrd="1" destOrd="0" presId="urn:microsoft.com/office/officeart/2005/8/layout/cycle8"/>
    <dgm:cxn modelId="{61063C56-BA08-4A6C-AC40-A406F7640351}" srcId="{768EC2E2-8937-45F2-AE6A-1EEE63824D40}" destId="{3DB8C1E7-6416-403D-A7FB-60CC40F515DE}" srcOrd="2" destOrd="0" parTransId="{51D94684-DCBF-4E9B-8216-762C80117E3C}" sibTransId="{D18429C1-6B05-4162-A774-55A85F648D4A}"/>
    <dgm:cxn modelId="{3FD07F95-5AA9-4D8A-AE6F-7FBBC6F04736}" type="presOf" srcId="{6841B79A-71A5-4741-99DC-D5003E44DCAC}" destId="{5F1BE371-3267-408B-B35E-64FEFF57D49A}" srcOrd="1" destOrd="0" presId="urn:microsoft.com/office/officeart/2005/8/layout/cycle8"/>
    <dgm:cxn modelId="{652CDD96-98AA-4224-BCD4-62C576C6355C}" type="presOf" srcId="{039DA0BC-A7F1-4D11-8397-A497C79CD958}" destId="{0B7A86DF-EF91-4837-8006-A3C486B24E09}" srcOrd="1" destOrd="0" presId="urn:microsoft.com/office/officeart/2005/8/layout/cycle8"/>
    <dgm:cxn modelId="{F0C0439B-4178-491B-BC5C-C027FF5EE518}" type="presOf" srcId="{3DB8C1E7-6416-403D-A7FB-60CC40F515DE}" destId="{82DE1C2E-74C2-4BA9-89DD-3A941F3A8211}" srcOrd="0" destOrd="0" presId="urn:microsoft.com/office/officeart/2005/8/layout/cycle8"/>
    <dgm:cxn modelId="{6E148BAC-901F-4532-AD94-B7CF8C8BDA8D}" srcId="{768EC2E2-8937-45F2-AE6A-1EEE63824D40}" destId="{039DA0BC-A7F1-4D11-8397-A497C79CD958}" srcOrd="3" destOrd="0" parTransId="{C3CFE057-8DD6-43FF-AD9F-1D056E6B79E7}" sibTransId="{2F3D0A5F-5A6E-471A-8DB2-09A738CF99E5}"/>
    <dgm:cxn modelId="{A60107BA-2E38-442B-AC7A-8C9F65B030AE}" type="presOf" srcId="{870672BA-FB50-4978-A39B-5C339831DC07}" destId="{10107CDB-898A-42E7-9EBD-44ECE4CA1164}" srcOrd="1" destOrd="0" presId="urn:microsoft.com/office/officeart/2005/8/layout/cycle8"/>
    <dgm:cxn modelId="{E11BACBD-8989-4700-8734-50401E0B03B3}" type="presOf" srcId="{870672BA-FB50-4978-A39B-5C339831DC07}" destId="{74C18D96-D2B0-4B50-A01A-FCBCF8984E53}" srcOrd="0" destOrd="0" presId="urn:microsoft.com/office/officeart/2005/8/layout/cycle8"/>
    <dgm:cxn modelId="{F142AECB-7B6D-41C9-999E-987166A8515C}" type="presOf" srcId="{988F1A20-96D3-47BC-AA08-D49A4C7FA032}" destId="{AEB22143-6C57-403A-868E-CD4769CBBBF1}" srcOrd="1" destOrd="0" presId="urn:microsoft.com/office/officeart/2005/8/layout/cycle8"/>
    <dgm:cxn modelId="{9FD9F2E8-CF21-4F32-A63E-859661BA12D3}" type="presOf" srcId="{988F1A20-96D3-47BC-AA08-D49A4C7FA032}" destId="{247817DB-63B7-45BF-939E-27AD3513D96E}" srcOrd="0" destOrd="0" presId="urn:microsoft.com/office/officeart/2005/8/layout/cycle8"/>
    <dgm:cxn modelId="{73A047EB-9946-4FBB-9430-36E0FA6AB3ED}" type="presOf" srcId="{768EC2E2-8937-45F2-AE6A-1EEE63824D40}" destId="{942F174E-AA31-40A5-8590-DB4B27F6BD4B}" srcOrd="0" destOrd="0" presId="urn:microsoft.com/office/officeart/2005/8/layout/cycle8"/>
    <dgm:cxn modelId="{D9C520FE-75BE-4C77-96DE-CB021E689607}" srcId="{768EC2E2-8937-45F2-AE6A-1EEE63824D40}" destId="{870672BA-FB50-4978-A39B-5C339831DC07}" srcOrd="0" destOrd="0" parTransId="{0B27FB55-F929-46B2-89FC-60B773A2EB10}" sibTransId="{0D610751-647D-445D-A78E-72B475B7A2E1}"/>
    <dgm:cxn modelId="{9893A8FF-515B-4BA0-8268-FFF33B48679F}" type="presOf" srcId="{577481B7-5BD9-48F4-B9E4-2C991B4BE5D5}" destId="{409CE19B-7CBB-4BAD-AC21-C29318AF2331}" srcOrd="1" destOrd="0" presId="urn:microsoft.com/office/officeart/2005/8/layout/cycle8"/>
    <dgm:cxn modelId="{88D1266D-5FF5-4C18-A966-9E4737A68C19}" type="presParOf" srcId="{942F174E-AA31-40A5-8590-DB4B27F6BD4B}" destId="{74C18D96-D2B0-4B50-A01A-FCBCF8984E53}" srcOrd="0" destOrd="0" presId="urn:microsoft.com/office/officeart/2005/8/layout/cycle8"/>
    <dgm:cxn modelId="{C4E9276B-C971-438B-9D53-7F3121FFB357}" type="presParOf" srcId="{942F174E-AA31-40A5-8590-DB4B27F6BD4B}" destId="{578A02A9-78F6-4A6D-BE3A-E5A8B86BCA3D}" srcOrd="1" destOrd="0" presId="urn:microsoft.com/office/officeart/2005/8/layout/cycle8"/>
    <dgm:cxn modelId="{7FF0BB23-3443-40AF-97CD-EEE15EDB1B30}" type="presParOf" srcId="{942F174E-AA31-40A5-8590-DB4B27F6BD4B}" destId="{BEF46790-3C8C-440D-8350-E39AEAE82DA5}" srcOrd="2" destOrd="0" presId="urn:microsoft.com/office/officeart/2005/8/layout/cycle8"/>
    <dgm:cxn modelId="{7257834B-1457-47F2-B47F-0FA083485D6C}" type="presParOf" srcId="{942F174E-AA31-40A5-8590-DB4B27F6BD4B}" destId="{10107CDB-898A-42E7-9EBD-44ECE4CA1164}" srcOrd="3" destOrd="0" presId="urn:microsoft.com/office/officeart/2005/8/layout/cycle8"/>
    <dgm:cxn modelId="{9734B375-8DD8-458A-B921-B5133B4F1302}" type="presParOf" srcId="{942F174E-AA31-40A5-8590-DB4B27F6BD4B}" destId="{2F03DDDF-62BE-4CF5-90AF-3EBFC16A86F2}" srcOrd="4" destOrd="0" presId="urn:microsoft.com/office/officeart/2005/8/layout/cycle8"/>
    <dgm:cxn modelId="{9B9F7CED-8AA7-4E43-BF6E-15DA817405CC}" type="presParOf" srcId="{942F174E-AA31-40A5-8590-DB4B27F6BD4B}" destId="{73D774F4-AF72-4AB3-B231-5875F02F4EAF}" srcOrd="5" destOrd="0" presId="urn:microsoft.com/office/officeart/2005/8/layout/cycle8"/>
    <dgm:cxn modelId="{7A637BEC-9142-45D0-B311-E75A27B92E81}" type="presParOf" srcId="{942F174E-AA31-40A5-8590-DB4B27F6BD4B}" destId="{2B668809-8E42-4852-8495-C461C35D053F}" srcOrd="6" destOrd="0" presId="urn:microsoft.com/office/officeart/2005/8/layout/cycle8"/>
    <dgm:cxn modelId="{B97989BB-E553-4556-AB73-A801A7E72B71}" type="presParOf" srcId="{942F174E-AA31-40A5-8590-DB4B27F6BD4B}" destId="{9A208080-9FF0-4A77-A469-6B5990A45077}" srcOrd="7" destOrd="0" presId="urn:microsoft.com/office/officeart/2005/8/layout/cycle8"/>
    <dgm:cxn modelId="{EA8B044D-84E7-4894-B3E1-EB8CDA27B424}" type="presParOf" srcId="{942F174E-AA31-40A5-8590-DB4B27F6BD4B}" destId="{82DE1C2E-74C2-4BA9-89DD-3A941F3A8211}" srcOrd="8" destOrd="0" presId="urn:microsoft.com/office/officeart/2005/8/layout/cycle8"/>
    <dgm:cxn modelId="{795620EF-9B6B-4182-92B9-385F81C4167B}" type="presParOf" srcId="{942F174E-AA31-40A5-8590-DB4B27F6BD4B}" destId="{0EAD5C89-9202-4689-8CD7-2DC821219E58}" srcOrd="9" destOrd="0" presId="urn:microsoft.com/office/officeart/2005/8/layout/cycle8"/>
    <dgm:cxn modelId="{577CD38B-235E-4025-8A97-6A1787E75D28}" type="presParOf" srcId="{942F174E-AA31-40A5-8590-DB4B27F6BD4B}" destId="{D18EA7F9-5F80-407D-80CB-7E2B3EDBCE17}" srcOrd="10" destOrd="0" presId="urn:microsoft.com/office/officeart/2005/8/layout/cycle8"/>
    <dgm:cxn modelId="{14EF95F0-AFB8-44D4-BE61-C0D6CEEC44C9}" type="presParOf" srcId="{942F174E-AA31-40A5-8590-DB4B27F6BD4B}" destId="{0D4CB6C6-B335-4BF5-8D28-E8131084C718}" srcOrd="11" destOrd="0" presId="urn:microsoft.com/office/officeart/2005/8/layout/cycle8"/>
    <dgm:cxn modelId="{DAB367E9-58BD-423A-8822-D8539EB564FE}" type="presParOf" srcId="{942F174E-AA31-40A5-8590-DB4B27F6BD4B}" destId="{E44CD756-3FC4-4B2A-A475-57D14AAE9300}" srcOrd="12" destOrd="0" presId="urn:microsoft.com/office/officeart/2005/8/layout/cycle8"/>
    <dgm:cxn modelId="{81BAB092-6B56-451F-9F6F-DC98F3432433}" type="presParOf" srcId="{942F174E-AA31-40A5-8590-DB4B27F6BD4B}" destId="{9CD64948-E4FB-4CDF-9877-B7CE3B74290E}" srcOrd="13" destOrd="0" presId="urn:microsoft.com/office/officeart/2005/8/layout/cycle8"/>
    <dgm:cxn modelId="{FD6E98C5-E059-445F-8477-3C54FB56CE75}" type="presParOf" srcId="{942F174E-AA31-40A5-8590-DB4B27F6BD4B}" destId="{5991C340-E7DC-4A0A-A94E-D94290BF358E}" srcOrd="14" destOrd="0" presId="urn:microsoft.com/office/officeart/2005/8/layout/cycle8"/>
    <dgm:cxn modelId="{65D60AE5-67A6-458C-B443-E31CAF3C7689}" type="presParOf" srcId="{942F174E-AA31-40A5-8590-DB4B27F6BD4B}" destId="{0B7A86DF-EF91-4837-8006-A3C486B24E09}" srcOrd="15" destOrd="0" presId="urn:microsoft.com/office/officeart/2005/8/layout/cycle8"/>
    <dgm:cxn modelId="{D3A416BC-267C-44DB-85F3-78779EA3C6A4}" type="presParOf" srcId="{942F174E-AA31-40A5-8590-DB4B27F6BD4B}" destId="{918E356F-458B-47F2-8903-844698E50797}" srcOrd="16" destOrd="0" presId="urn:microsoft.com/office/officeart/2005/8/layout/cycle8"/>
    <dgm:cxn modelId="{9C5DE6AB-2294-4E4E-9474-D31C79527122}" type="presParOf" srcId="{942F174E-AA31-40A5-8590-DB4B27F6BD4B}" destId="{B38BF4B9-56CE-4205-AFB6-422A54DBB74F}" srcOrd="17" destOrd="0" presId="urn:microsoft.com/office/officeart/2005/8/layout/cycle8"/>
    <dgm:cxn modelId="{81E597B6-3653-4794-93E8-F6271C888CAB}" type="presParOf" srcId="{942F174E-AA31-40A5-8590-DB4B27F6BD4B}" destId="{138486BD-0B3C-496F-B0C4-3DC6D19E5B85}" srcOrd="18" destOrd="0" presId="urn:microsoft.com/office/officeart/2005/8/layout/cycle8"/>
    <dgm:cxn modelId="{CA3F878E-3886-4CBF-9370-CC8B6E5C5894}" type="presParOf" srcId="{942F174E-AA31-40A5-8590-DB4B27F6BD4B}" destId="{5F1BE371-3267-408B-B35E-64FEFF57D49A}" srcOrd="19" destOrd="0" presId="urn:microsoft.com/office/officeart/2005/8/layout/cycle8"/>
    <dgm:cxn modelId="{220C4249-6281-4D67-B79D-52FA09028515}" type="presParOf" srcId="{942F174E-AA31-40A5-8590-DB4B27F6BD4B}" destId="{31848B1D-CC20-46C1-BA51-A258ED3B193A}" srcOrd="20" destOrd="0" presId="urn:microsoft.com/office/officeart/2005/8/layout/cycle8"/>
    <dgm:cxn modelId="{0A4A1299-7AA2-4D00-99D1-D63BEFD16D11}" type="presParOf" srcId="{942F174E-AA31-40A5-8590-DB4B27F6BD4B}" destId="{77CE961F-249E-4EE6-829C-08BDD411D88E}" srcOrd="21" destOrd="0" presId="urn:microsoft.com/office/officeart/2005/8/layout/cycle8"/>
    <dgm:cxn modelId="{D8C068C0-D053-4AA6-8D62-8A279531E903}" type="presParOf" srcId="{942F174E-AA31-40A5-8590-DB4B27F6BD4B}" destId="{CB2D60BE-C60A-4514-83FA-6F4CF0C93658}" srcOrd="22" destOrd="0" presId="urn:microsoft.com/office/officeart/2005/8/layout/cycle8"/>
    <dgm:cxn modelId="{822B0B08-D5AB-42BE-8DD8-FEE4BA368523}" type="presParOf" srcId="{942F174E-AA31-40A5-8590-DB4B27F6BD4B}" destId="{409CE19B-7CBB-4BAD-AC21-C29318AF2331}" srcOrd="23" destOrd="0" presId="urn:microsoft.com/office/officeart/2005/8/layout/cycle8"/>
    <dgm:cxn modelId="{882EE48A-D677-4773-AC98-529BFA843E33}" type="presParOf" srcId="{942F174E-AA31-40A5-8590-DB4B27F6BD4B}" destId="{247817DB-63B7-45BF-939E-27AD3513D96E}" srcOrd="24" destOrd="0" presId="urn:microsoft.com/office/officeart/2005/8/layout/cycle8"/>
    <dgm:cxn modelId="{31486B25-42E1-4E0C-A0BB-8479F9122089}" type="presParOf" srcId="{942F174E-AA31-40A5-8590-DB4B27F6BD4B}" destId="{8D1CCDD5-A312-4076-9440-4DB2DCBDB4C1}" srcOrd="25" destOrd="0" presId="urn:microsoft.com/office/officeart/2005/8/layout/cycle8"/>
    <dgm:cxn modelId="{22F1F079-2066-459F-BC7A-9DC937B659FB}" type="presParOf" srcId="{942F174E-AA31-40A5-8590-DB4B27F6BD4B}" destId="{8B303073-575A-4EE1-BAEB-ECAC4468CA6F}" srcOrd="26" destOrd="0" presId="urn:microsoft.com/office/officeart/2005/8/layout/cycle8"/>
    <dgm:cxn modelId="{1C6406C5-AAAA-4665-90DA-6015310241C9}" type="presParOf" srcId="{942F174E-AA31-40A5-8590-DB4B27F6BD4B}" destId="{AEB22143-6C57-403A-868E-CD4769CBBBF1}" srcOrd="27" destOrd="0" presId="urn:microsoft.com/office/officeart/2005/8/layout/cycle8"/>
    <dgm:cxn modelId="{70454890-EC28-4ABD-BE60-55F603D9296D}" type="presParOf" srcId="{942F174E-AA31-40A5-8590-DB4B27F6BD4B}" destId="{D2E1045F-BE66-429A-AB3B-9182962BAFDC}" srcOrd="28" destOrd="0" presId="urn:microsoft.com/office/officeart/2005/8/layout/cycle8"/>
    <dgm:cxn modelId="{F546F2B0-0DF7-4BBC-9CAE-C97F42A3B902}" type="presParOf" srcId="{942F174E-AA31-40A5-8590-DB4B27F6BD4B}" destId="{3C8F9A64-E7A5-4E31-9D30-EAEB5E86B573}" srcOrd="29" destOrd="0" presId="urn:microsoft.com/office/officeart/2005/8/layout/cycle8"/>
    <dgm:cxn modelId="{077945D4-ABB7-4277-9C68-5B5C483BF41E}" type="presParOf" srcId="{942F174E-AA31-40A5-8590-DB4B27F6BD4B}" destId="{2E94DE0A-A834-4992-BBA3-5810FE8A42E5}" srcOrd="30" destOrd="0" presId="urn:microsoft.com/office/officeart/2005/8/layout/cycle8"/>
    <dgm:cxn modelId="{02C9FCEC-63C1-4A4B-9F0A-375814CEC439}" type="presParOf" srcId="{942F174E-AA31-40A5-8590-DB4B27F6BD4B}" destId="{8868C2C9-EB5C-4885-8E33-021D274D7EEB}" srcOrd="31" destOrd="0" presId="urn:microsoft.com/office/officeart/2005/8/layout/cycle8"/>
    <dgm:cxn modelId="{1AF2FB0E-4322-47BC-A648-8D931DDA9247}" type="presParOf" srcId="{942F174E-AA31-40A5-8590-DB4B27F6BD4B}" destId="{0914F014-1D3F-4E10-BF4D-BBE15EACDFE5}" srcOrd="32" destOrd="0" presId="urn:microsoft.com/office/officeart/2005/8/layout/cycle8"/>
    <dgm:cxn modelId="{31F7D819-99C1-4F18-AA85-CD8B46E0EBAE}" type="presParOf" srcId="{942F174E-AA31-40A5-8590-DB4B27F6BD4B}" destId="{18395B30-F8D7-462A-81FB-E467027DB44F}" srcOrd="33" destOrd="0" presId="urn:microsoft.com/office/officeart/2005/8/layout/cycle8"/>
    <dgm:cxn modelId="{96B75875-5496-478B-A74A-5BF4847E0F15}" type="presParOf" srcId="{942F174E-AA31-40A5-8590-DB4B27F6BD4B}" destId="{DA2B241F-0A30-47C4-92E1-DC852BFBD1B6}" srcOrd="3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77C4F3-EBE7-4661-BE3C-E9700CA4EA06}" type="doc">
      <dgm:prSet loTypeId="urn:microsoft.com/office/officeart/2005/8/layout/process2" loCatId="process" qsTypeId="urn:microsoft.com/office/officeart/2005/8/quickstyle/simple1" qsCatId="simple" csTypeId="urn:microsoft.com/office/officeart/2005/8/colors/accent1_2" csCatId="accent1" phldr="1"/>
      <dgm:spPr/>
    </dgm:pt>
    <dgm:pt modelId="{74BC8FEE-C94E-4C45-8152-624522C68024}">
      <dgm:prSet phldrT="[Text]"/>
      <dgm:spPr>
        <a:solidFill>
          <a:srgbClr val="30F06B"/>
        </a:solidFill>
      </dgm:spPr>
      <dgm:t>
        <a:bodyPr/>
        <a:lstStyle/>
        <a:p>
          <a:r>
            <a:rPr lang="en-US" dirty="0">
              <a:solidFill>
                <a:schemeClr val="tx1">
                  <a:lumMod val="95000"/>
                  <a:lumOff val="5000"/>
                </a:schemeClr>
              </a:solidFill>
            </a:rPr>
            <a:t>Now — MR process uplift (yield ↑, scrap ↓, cost/dose ↓</a:t>
          </a:r>
          <a:endParaRPr lang="en-IN" dirty="0">
            <a:solidFill>
              <a:schemeClr val="tx1">
                <a:lumMod val="95000"/>
                <a:lumOff val="5000"/>
              </a:schemeClr>
            </a:solidFill>
          </a:endParaRPr>
        </a:p>
      </dgm:t>
    </dgm:pt>
    <dgm:pt modelId="{2BA5F0F0-03B5-46E1-BAD2-9545165801F9}" type="parTrans" cxnId="{C5C75B9D-F126-4072-9B11-9ACABD7E34BF}">
      <dgm:prSet/>
      <dgm:spPr/>
      <dgm:t>
        <a:bodyPr/>
        <a:lstStyle/>
        <a:p>
          <a:endParaRPr lang="en-IN">
            <a:solidFill>
              <a:schemeClr val="tx1">
                <a:lumMod val="95000"/>
                <a:lumOff val="5000"/>
              </a:schemeClr>
            </a:solidFill>
          </a:endParaRPr>
        </a:p>
      </dgm:t>
    </dgm:pt>
    <dgm:pt modelId="{56FFC182-19A8-4ABF-A290-B3FE8E7DA97D}" type="sibTrans" cxnId="{C5C75B9D-F126-4072-9B11-9ACABD7E34BF}">
      <dgm:prSet/>
      <dgm:spPr/>
      <dgm:t>
        <a:bodyPr/>
        <a:lstStyle/>
        <a:p>
          <a:endParaRPr lang="en-IN">
            <a:solidFill>
              <a:schemeClr val="tx1">
                <a:lumMod val="95000"/>
                <a:lumOff val="5000"/>
              </a:schemeClr>
            </a:solidFill>
          </a:endParaRPr>
        </a:p>
      </dgm:t>
    </dgm:pt>
    <dgm:pt modelId="{F20BFCFF-6168-4643-96DB-CBB7D4188AC9}">
      <dgm:prSet phldrT="[Text]"/>
      <dgm:spPr>
        <a:solidFill>
          <a:srgbClr val="00B050"/>
        </a:solidFill>
      </dgm:spPr>
      <dgm:t>
        <a:bodyPr/>
        <a:lstStyle/>
        <a:p>
          <a:r>
            <a:rPr lang="en-US" dirty="0">
              <a:solidFill>
                <a:schemeClr val="tx1">
                  <a:lumMod val="95000"/>
                  <a:lumOff val="5000"/>
                </a:schemeClr>
              </a:solidFill>
            </a:rPr>
            <a:t>Next — combo vaccine yield wave (batch ↑, changeover ↓)</a:t>
          </a:r>
          <a:endParaRPr lang="en-IN" dirty="0">
            <a:solidFill>
              <a:schemeClr val="tx1">
                <a:lumMod val="95000"/>
                <a:lumOff val="5000"/>
              </a:schemeClr>
            </a:solidFill>
          </a:endParaRPr>
        </a:p>
      </dgm:t>
    </dgm:pt>
    <dgm:pt modelId="{3A2225E3-0A6B-432E-AA3B-35563F82684D}" type="parTrans" cxnId="{58463E3C-A57E-4FD3-8841-C613C591BB9E}">
      <dgm:prSet/>
      <dgm:spPr/>
      <dgm:t>
        <a:bodyPr/>
        <a:lstStyle/>
        <a:p>
          <a:endParaRPr lang="en-IN">
            <a:solidFill>
              <a:schemeClr val="tx1">
                <a:lumMod val="95000"/>
                <a:lumOff val="5000"/>
              </a:schemeClr>
            </a:solidFill>
          </a:endParaRPr>
        </a:p>
      </dgm:t>
    </dgm:pt>
    <dgm:pt modelId="{E3B51874-04D0-4CCD-8CB8-33E1113AB4D4}" type="sibTrans" cxnId="{58463E3C-A57E-4FD3-8841-C613C591BB9E}">
      <dgm:prSet/>
      <dgm:spPr/>
      <dgm:t>
        <a:bodyPr/>
        <a:lstStyle/>
        <a:p>
          <a:endParaRPr lang="en-IN">
            <a:solidFill>
              <a:schemeClr val="tx1">
                <a:lumMod val="95000"/>
                <a:lumOff val="5000"/>
              </a:schemeClr>
            </a:solidFill>
          </a:endParaRPr>
        </a:p>
      </dgm:t>
    </dgm:pt>
    <dgm:pt modelId="{4CBD7A9E-3EB0-4946-AE71-F4243EFD4884}">
      <dgm:prSet phldrT="[Text]"/>
      <dgm:spPr>
        <a:solidFill>
          <a:srgbClr val="92D050"/>
        </a:solidFill>
      </dgm:spPr>
      <dgm:t>
        <a:bodyPr/>
        <a:lstStyle/>
        <a:p>
          <a:r>
            <a:rPr lang="en-US" dirty="0">
              <a:solidFill>
                <a:schemeClr val="tx1">
                  <a:lumMod val="95000"/>
                  <a:lumOff val="5000"/>
                </a:schemeClr>
              </a:solidFill>
            </a:rPr>
            <a:t>Later — one platform candidate (license &amp; regional rights)</a:t>
          </a:r>
          <a:endParaRPr lang="en-IN" dirty="0">
            <a:solidFill>
              <a:schemeClr val="tx1">
                <a:lumMod val="95000"/>
                <a:lumOff val="5000"/>
              </a:schemeClr>
            </a:solidFill>
          </a:endParaRPr>
        </a:p>
      </dgm:t>
    </dgm:pt>
    <dgm:pt modelId="{19E14D92-6B2D-49D3-B2CD-A87625C8289D}" type="parTrans" cxnId="{A7B474C8-F073-4EE4-BCF8-DDD69214C459}">
      <dgm:prSet/>
      <dgm:spPr/>
      <dgm:t>
        <a:bodyPr/>
        <a:lstStyle/>
        <a:p>
          <a:endParaRPr lang="en-IN">
            <a:solidFill>
              <a:schemeClr val="tx1">
                <a:lumMod val="95000"/>
                <a:lumOff val="5000"/>
              </a:schemeClr>
            </a:solidFill>
          </a:endParaRPr>
        </a:p>
      </dgm:t>
    </dgm:pt>
    <dgm:pt modelId="{CFB3D196-BC93-4704-B9CB-46094F479BB9}" type="sibTrans" cxnId="{A7B474C8-F073-4EE4-BCF8-DDD69214C459}">
      <dgm:prSet/>
      <dgm:spPr/>
      <dgm:t>
        <a:bodyPr/>
        <a:lstStyle/>
        <a:p>
          <a:endParaRPr lang="en-IN">
            <a:solidFill>
              <a:schemeClr val="tx1">
                <a:lumMod val="95000"/>
                <a:lumOff val="5000"/>
              </a:schemeClr>
            </a:solidFill>
          </a:endParaRPr>
        </a:p>
      </dgm:t>
    </dgm:pt>
    <dgm:pt modelId="{7E8D2C6B-1616-4A75-8B68-39BDA43C73EB}" type="pres">
      <dgm:prSet presAssocID="{1677C4F3-EBE7-4661-BE3C-E9700CA4EA06}" presName="linearFlow" presStyleCnt="0">
        <dgm:presLayoutVars>
          <dgm:resizeHandles val="exact"/>
        </dgm:presLayoutVars>
      </dgm:prSet>
      <dgm:spPr/>
    </dgm:pt>
    <dgm:pt modelId="{0FFA5F74-8E5C-49C0-ABAB-55BE05553896}" type="pres">
      <dgm:prSet presAssocID="{74BC8FEE-C94E-4C45-8152-624522C68024}" presName="node" presStyleLbl="node1" presStyleIdx="0" presStyleCnt="3">
        <dgm:presLayoutVars>
          <dgm:bulletEnabled val="1"/>
        </dgm:presLayoutVars>
      </dgm:prSet>
      <dgm:spPr/>
    </dgm:pt>
    <dgm:pt modelId="{180F1E2F-B5E7-480A-8516-2D3774614152}" type="pres">
      <dgm:prSet presAssocID="{56FFC182-19A8-4ABF-A290-B3FE8E7DA97D}" presName="sibTrans" presStyleLbl="sibTrans2D1" presStyleIdx="0" presStyleCnt="2"/>
      <dgm:spPr/>
    </dgm:pt>
    <dgm:pt modelId="{D52AEF81-B864-45A9-9DB6-47CAD49E9CFF}" type="pres">
      <dgm:prSet presAssocID="{56FFC182-19A8-4ABF-A290-B3FE8E7DA97D}" presName="connectorText" presStyleLbl="sibTrans2D1" presStyleIdx="0" presStyleCnt="2"/>
      <dgm:spPr/>
    </dgm:pt>
    <dgm:pt modelId="{F2693DB3-024B-4BA7-8D54-C9492A332B5D}" type="pres">
      <dgm:prSet presAssocID="{F20BFCFF-6168-4643-96DB-CBB7D4188AC9}" presName="node" presStyleLbl="node1" presStyleIdx="1" presStyleCnt="3">
        <dgm:presLayoutVars>
          <dgm:bulletEnabled val="1"/>
        </dgm:presLayoutVars>
      </dgm:prSet>
      <dgm:spPr/>
    </dgm:pt>
    <dgm:pt modelId="{232B7A64-B5F1-4C14-9D8A-B454FE8E98C4}" type="pres">
      <dgm:prSet presAssocID="{E3B51874-04D0-4CCD-8CB8-33E1113AB4D4}" presName="sibTrans" presStyleLbl="sibTrans2D1" presStyleIdx="1" presStyleCnt="2"/>
      <dgm:spPr/>
    </dgm:pt>
    <dgm:pt modelId="{103538B4-A387-4469-AE01-C765F69DB088}" type="pres">
      <dgm:prSet presAssocID="{E3B51874-04D0-4CCD-8CB8-33E1113AB4D4}" presName="connectorText" presStyleLbl="sibTrans2D1" presStyleIdx="1" presStyleCnt="2"/>
      <dgm:spPr/>
    </dgm:pt>
    <dgm:pt modelId="{DD979765-33F4-47F7-8883-8624BB8B05DA}" type="pres">
      <dgm:prSet presAssocID="{4CBD7A9E-3EB0-4946-AE71-F4243EFD4884}" presName="node" presStyleLbl="node1" presStyleIdx="2" presStyleCnt="3">
        <dgm:presLayoutVars>
          <dgm:bulletEnabled val="1"/>
        </dgm:presLayoutVars>
      </dgm:prSet>
      <dgm:spPr/>
    </dgm:pt>
  </dgm:ptLst>
  <dgm:cxnLst>
    <dgm:cxn modelId="{7A91511E-96D0-4641-BBFE-E13735D6AD0E}" type="presOf" srcId="{56FFC182-19A8-4ABF-A290-B3FE8E7DA97D}" destId="{180F1E2F-B5E7-480A-8516-2D3774614152}" srcOrd="0" destOrd="0" presId="urn:microsoft.com/office/officeart/2005/8/layout/process2"/>
    <dgm:cxn modelId="{A4892220-2E24-4490-9E2B-0BD8C411463E}" type="presOf" srcId="{E3B51874-04D0-4CCD-8CB8-33E1113AB4D4}" destId="{103538B4-A387-4469-AE01-C765F69DB088}" srcOrd="1" destOrd="0" presId="urn:microsoft.com/office/officeart/2005/8/layout/process2"/>
    <dgm:cxn modelId="{A1CE7823-1007-43F5-A690-9092562E130D}" type="presOf" srcId="{F20BFCFF-6168-4643-96DB-CBB7D4188AC9}" destId="{F2693DB3-024B-4BA7-8D54-C9492A332B5D}" srcOrd="0" destOrd="0" presId="urn:microsoft.com/office/officeart/2005/8/layout/process2"/>
    <dgm:cxn modelId="{2036A23A-53C3-4A83-BF5A-570B09D7A5CF}" type="presOf" srcId="{1677C4F3-EBE7-4661-BE3C-E9700CA4EA06}" destId="{7E8D2C6B-1616-4A75-8B68-39BDA43C73EB}" srcOrd="0" destOrd="0" presId="urn:microsoft.com/office/officeart/2005/8/layout/process2"/>
    <dgm:cxn modelId="{58463E3C-A57E-4FD3-8841-C613C591BB9E}" srcId="{1677C4F3-EBE7-4661-BE3C-E9700CA4EA06}" destId="{F20BFCFF-6168-4643-96DB-CBB7D4188AC9}" srcOrd="1" destOrd="0" parTransId="{3A2225E3-0A6B-432E-AA3B-35563F82684D}" sibTransId="{E3B51874-04D0-4CCD-8CB8-33E1113AB4D4}"/>
    <dgm:cxn modelId="{E75B0D41-5B93-4F24-A3BB-498BBCDEFCC3}" type="presOf" srcId="{74BC8FEE-C94E-4C45-8152-624522C68024}" destId="{0FFA5F74-8E5C-49C0-ABAB-55BE05553896}" srcOrd="0" destOrd="0" presId="urn:microsoft.com/office/officeart/2005/8/layout/process2"/>
    <dgm:cxn modelId="{B4C0DD79-F33E-448D-913F-1D1FCF8585B4}" type="presOf" srcId="{E3B51874-04D0-4CCD-8CB8-33E1113AB4D4}" destId="{232B7A64-B5F1-4C14-9D8A-B454FE8E98C4}" srcOrd="0" destOrd="0" presId="urn:microsoft.com/office/officeart/2005/8/layout/process2"/>
    <dgm:cxn modelId="{C5C75B9D-F126-4072-9B11-9ACABD7E34BF}" srcId="{1677C4F3-EBE7-4661-BE3C-E9700CA4EA06}" destId="{74BC8FEE-C94E-4C45-8152-624522C68024}" srcOrd="0" destOrd="0" parTransId="{2BA5F0F0-03B5-46E1-BAD2-9545165801F9}" sibTransId="{56FFC182-19A8-4ABF-A290-B3FE8E7DA97D}"/>
    <dgm:cxn modelId="{85DEE4AC-65EA-4376-A8C3-6EA236EB65FE}" type="presOf" srcId="{56FFC182-19A8-4ABF-A290-B3FE8E7DA97D}" destId="{D52AEF81-B864-45A9-9DB6-47CAD49E9CFF}" srcOrd="1" destOrd="0" presId="urn:microsoft.com/office/officeart/2005/8/layout/process2"/>
    <dgm:cxn modelId="{BF2D32C8-A284-42F9-AC87-2FF80C3B9565}" type="presOf" srcId="{4CBD7A9E-3EB0-4946-AE71-F4243EFD4884}" destId="{DD979765-33F4-47F7-8883-8624BB8B05DA}" srcOrd="0" destOrd="0" presId="urn:microsoft.com/office/officeart/2005/8/layout/process2"/>
    <dgm:cxn modelId="{A7B474C8-F073-4EE4-BCF8-DDD69214C459}" srcId="{1677C4F3-EBE7-4661-BE3C-E9700CA4EA06}" destId="{4CBD7A9E-3EB0-4946-AE71-F4243EFD4884}" srcOrd="2" destOrd="0" parTransId="{19E14D92-6B2D-49D3-B2CD-A87625C8289D}" sibTransId="{CFB3D196-BC93-4704-B9CB-46094F479BB9}"/>
    <dgm:cxn modelId="{5F0C1BE9-F7C9-45E6-BC3A-2FA9E4E56D26}" type="presParOf" srcId="{7E8D2C6B-1616-4A75-8B68-39BDA43C73EB}" destId="{0FFA5F74-8E5C-49C0-ABAB-55BE05553896}" srcOrd="0" destOrd="0" presId="urn:microsoft.com/office/officeart/2005/8/layout/process2"/>
    <dgm:cxn modelId="{AF76CAE4-1F51-463C-9899-0FA53E60B1AC}" type="presParOf" srcId="{7E8D2C6B-1616-4A75-8B68-39BDA43C73EB}" destId="{180F1E2F-B5E7-480A-8516-2D3774614152}" srcOrd="1" destOrd="0" presId="urn:microsoft.com/office/officeart/2005/8/layout/process2"/>
    <dgm:cxn modelId="{A20FBE72-0543-44BB-8787-1D1DC4990D12}" type="presParOf" srcId="{180F1E2F-B5E7-480A-8516-2D3774614152}" destId="{D52AEF81-B864-45A9-9DB6-47CAD49E9CFF}" srcOrd="0" destOrd="0" presId="urn:microsoft.com/office/officeart/2005/8/layout/process2"/>
    <dgm:cxn modelId="{5CE1ABF7-931F-4847-B477-C7D2EF2E2802}" type="presParOf" srcId="{7E8D2C6B-1616-4A75-8B68-39BDA43C73EB}" destId="{F2693DB3-024B-4BA7-8D54-C9492A332B5D}" srcOrd="2" destOrd="0" presId="urn:microsoft.com/office/officeart/2005/8/layout/process2"/>
    <dgm:cxn modelId="{C42A5185-302F-44F9-B4E7-2C7EDA794A73}" type="presParOf" srcId="{7E8D2C6B-1616-4A75-8B68-39BDA43C73EB}" destId="{232B7A64-B5F1-4C14-9D8A-B454FE8E98C4}" srcOrd="3" destOrd="0" presId="urn:microsoft.com/office/officeart/2005/8/layout/process2"/>
    <dgm:cxn modelId="{FB4C06C2-E65E-42D5-A5B4-5456E630DA44}" type="presParOf" srcId="{232B7A64-B5F1-4C14-9D8A-B454FE8E98C4}" destId="{103538B4-A387-4469-AE01-C765F69DB088}" srcOrd="0" destOrd="0" presId="urn:microsoft.com/office/officeart/2005/8/layout/process2"/>
    <dgm:cxn modelId="{AB774282-B86B-4ED5-9007-820A9851D751}" type="presParOf" srcId="{7E8D2C6B-1616-4A75-8B68-39BDA43C73EB}" destId="{DD979765-33F4-47F7-8883-8624BB8B05DA}" srcOrd="4"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A6F5EC-CC6D-4AB1-9F12-75AB3B4483F7}" type="doc">
      <dgm:prSet loTypeId="urn:microsoft.com/office/officeart/2005/8/layout/chevron1" loCatId="process" qsTypeId="urn:microsoft.com/office/officeart/2005/8/quickstyle/3d1" qsCatId="3D" csTypeId="urn:microsoft.com/office/officeart/2005/8/colors/colorful3" csCatId="colorful" phldr="1"/>
      <dgm:spPr/>
      <dgm:t>
        <a:bodyPr/>
        <a:lstStyle/>
        <a:p>
          <a:endParaRPr lang="en-IN"/>
        </a:p>
      </dgm:t>
    </dgm:pt>
    <dgm:pt modelId="{3501D2F6-0090-4341-B34B-A8E2F9E3C156}">
      <dgm:prSet phldrT="[Text]" custT="1"/>
      <dgm:spPr>
        <a:solidFill>
          <a:srgbClr val="00B0F0"/>
        </a:solidFill>
      </dgm:spPr>
      <dgm:t>
        <a:bodyPr/>
        <a:lstStyle/>
        <a:p>
          <a:pPr>
            <a:buNone/>
          </a:pPr>
          <a:r>
            <a:rPr lang="en-IN" sz="1100" b="1" dirty="0">
              <a:solidFill>
                <a:schemeClr val="tx1">
                  <a:lumMod val="95000"/>
                  <a:lumOff val="5000"/>
                </a:schemeClr>
              </a:solidFill>
              <a:latin typeface="Arial" panose="020B0604020202020204" pitchFamily="34" charset="0"/>
              <a:cs typeface="Arial" panose="020B0604020202020204" pitchFamily="34" charset="0"/>
            </a:rPr>
            <a:t>Working-capital days 50 - ≤40</a:t>
          </a:r>
          <a:endParaRPr lang="en-IN" sz="1100" dirty="0">
            <a:solidFill>
              <a:schemeClr val="tx1">
                <a:lumMod val="95000"/>
                <a:lumOff val="5000"/>
              </a:schemeClr>
            </a:solidFill>
            <a:latin typeface="Arial" panose="020B0604020202020204" pitchFamily="34" charset="0"/>
            <a:cs typeface="Arial" panose="020B0604020202020204" pitchFamily="34" charset="0"/>
          </a:endParaRPr>
        </a:p>
      </dgm:t>
    </dgm:pt>
    <dgm:pt modelId="{477921EC-0A57-46EC-AB38-0F09AF106244}" type="parTrans" cxnId="{8C81B322-BF69-4A85-B48C-E884AA22B285}">
      <dgm:prSet/>
      <dgm:spPr/>
      <dgm:t>
        <a:bodyPr/>
        <a:lstStyle/>
        <a:p>
          <a:endParaRPr lang="en-IN">
            <a:solidFill>
              <a:schemeClr val="tx1">
                <a:lumMod val="95000"/>
                <a:lumOff val="5000"/>
              </a:schemeClr>
            </a:solidFill>
          </a:endParaRPr>
        </a:p>
      </dgm:t>
    </dgm:pt>
    <dgm:pt modelId="{4583FEF6-2709-4EEA-A75C-FA371F3EC2A1}" type="sibTrans" cxnId="{8C81B322-BF69-4A85-B48C-E884AA22B285}">
      <dgm:prSet/>
      <dgm:spPr/>
      <dgm:t>
        <a:bodyPr/>
        <a:lstStyle/>
        <a:p>
          <a:endParaRPr lang="en-IN">
            <a:solidFill>
              <a:schemeClr val="tx1">
                <a:lumMod val="95000"/>
                <a:lumOff val="5000"/>
              </a:schemeClr>
            </a:solidFill>
          </a:endParaRPr>
        </a:p>
      </dgm:t>
    </dgm:pt>
    <dgm:pt modelId="{76AC722F-8553-4017-979B-4625E4139D43}">
      <dgm:prSet phldrT="[Text]" custT="1"/>
      <dgm:spPr/>
      <dgm:t>
        <a:bodyPr/>
        <a:lstStyle/>
        <a:p>
          <a:pPr>
            <a:buNone/>
          </a:pPr>
          <a:r>
            <a:rPr lang="en-IN" sz="1100" b="1" dirty="0">
              <a:solidFill>
                <a:schemeClr val="tx1">
                  <a:lumMod val="95000"/>
                  <a:lumOff val="5000"/>
                </a:schemeClr>
              </a:solidFill>
              <a:latin typeface="Arial" panose="020B0604020202020204" pitchFamily="34" charset="0"/>
              <a:cs typeface="Arial" panose="020B0604020202020204" pitchFamily="34" charset="0"/>
            </a:rPr>
            <a:t>Cash released</a:t>
          </a:r>
          <a:endParaRPr lang="en-IN" sz="1100" dirty="0">
            <a:solidFill>
              <a:schemeClr val="tx1">
                <a:lumMod val="95000"/>
                <a:lumOff val="5000"/>
              </a:schemeClr>
            </a:solidFill>
            <a:latin typeface="Arial" panose="020B0604020202020204" pitchFamily="34" charset="0"/>
            <a:cs typeface="Arial" panose="020B0604020202020204" pitchFamily="34" charset="0"/>
          </a:endParaRPr>
        </a:p>
      </dgm:t>
    </dgm:pt>
    <dgm:pt modelId="{3E15A3CF-DF24-42BF-84F7-CB58FF888814}" type="parTrans" cxnId="{DE304052-23C6-4860-B86F-7B28267256EB}">
      <dgm:prSet/>
      <dgm:spPr/>
      <dgm:t>
        <a:bodyPr/>
        <a:lstStyle/>
        <a:p>
          <a:endParaRPr lang="en-IN">
            <a:solidFill>
              <a:schemeClr val="tx1">
                <a:lumMod val="95000"/>
                <a:lumOff val="5000"/>
              </a:schemeClr>
            </a:solidFill>
          </a:endParaRPr>
        </a:p>
      </dgm:t>
    </dgm:pt>
    <dgm:pt modelId="{9E9588E1-68D4-42E7-BDED-8F8CD86526E0}" type="sibTrans" cxnId="{DE304052-23C6-4860-B86F-7B28267256EB}">
      <dgm:prSet/>
      <dgm:spPr/>
      <dgm:t>
        <a:bodyPr/>
        <a:lstStyle/>
        <a:p>
          <a:endParaRPr lang="en-IN">
            <a:solidFill>
              <a:schemeClr val="tx1">
                <a:lumMod val="95000"/>
                <a:lumOff val="5000"/>
              </a:schemeClr>
            </a:solidFill>
          </a:endParaRPr>
        </a:p>
      </dgm:t>
    </dgm:pt>
    <dgm:pt modelId="{5A163909-C2BC-482D-ADC6-516CBC20D6DA}">
      <dgm:prSet phldrT="[Text]" custT="1"/>
      <dgm:spPr/>
      <dgm:t>
        <a:bodyPr/>
        <a:lstStyle/>
        <a:p>
          <a:pPr>
            <a:buNone/>
          </a:pPr>
          <a:r>
            <a:rPr lang="en-IN" sz="1100" b="1" dirty="0">
              <a:solidFill>
                <a:schemeClr val="tx1">
                  <a:lumMod val="95000"/>
                  <a:lumOff val="5000"/>
                </a:schemeClr>
              </a:solidFill>
              <a:latin typeface="Arial" panose="020B0604020202020204" pitchFamily="34" charset="0"/>
              <a:cs typeface="Arial" panose="020B0604020202020204" pitchFamily="34" charset="0"/>
            </a:rPr>
            <a:t>Interest saved</a:t>
          </a:r>
          <a:endParaRPr lang="en-IN" sz="1100" dirty="0">
            <a:solidFill>
              <a:schemeClr val="tx1">
                <a:lumMod val="95000"/>
                <a:lumOff val="5000"/>
              </a:schemeClr>
            </a:solidFill>
            <a:latin typeface="Arial" panose="020B0604020202020204" pitchFamily="34" charset="0"/>
            <a:cs typeface="Arial" panose="020B0604020202020204" pitchFamily="34" charset="0"/>
          </a:endParaRPr>
        </a:p>
      </dgm:t>
    </dgm:pt>
    <dgm:pt modelId="{2233F7CD-B032-4E20-8013-9F25A05D0FDA}" type="parTrans" cxnId="{E4DDF19C-4207-41E4-AD33-A69852059379}">
      <dgm:prSet/>
      <dgm:spPr/>
      <dgm:t>
        <a:bodyPr/>
        <a:lstStyle/>
        <a:p>
          <a:endParaRPr lang="en-IN">
            <a:solidFill>
              <a:schemeClr val="tx1">
                <a:lumMod val="95000"/>
                <a:lumOff val="5000"/>
              </a:schemeClr>
            </a:solidFill>
          </a:endParaRPr>
        </a:p>
      </dgm:t>
    </dgm:pt>
    <dgm:pt modelId="{67CCE442-EC40-4133-9398-8EA7BB0AC3C1}" type="sibTrans" cxnId="{E4DDF19C-4207-41E4-AD33-A69852059379}">
      <dgm:prSet/>
      <dgm:spPr/>
      <dgm:t>
        <a:bodyPr/>
        <a:lstStyle/>
        <a:p>
          <a:endParaRPr lang="en-IN">
            <a:solidFill>
              <a:schemeClr val="tx1">
                <a:lumMod val="95000"/>
                <a:lumOff val="5000"/>
              </a:schemeClr>
            </a:solidFill>
          </a:endParaRPr>
        </a:p>
      </dgm:t>
    </dgm:pt>
    <dgm:pt modelId="{CA491E2E-CD4E-4B8C-B86B-8A57575CCB67}" type="pres">
      <dgm:prSet presAssocID="{31A6F5EC-CC6D-4AB1-9F12-75AB3B4483F7}" presName="Name0" presStyleCnt="0">
        <dgm:presLayoutVars>
          <dgm:dir/>
          <dgm:animLvl val="lvl"/>
          <dgm:resizeHandles val="exact"/>
        </dgm:presLayoutVars>
      </dgm:prSet>
      <dgm:spPr/>
    </dgm:pt>
    <dgm:pt modelId="{955D46E1-6D22-4D62-B19B-640A48E01214}" type="pres">
      <dgm:prSet presAssocID="{3501D2F6-0090-4341-B34B-A8E2F9E3C156}" presName="parTxOnly" presStyleLbl="node1" presStyleIdx="0" presStyleCnt="3">
        <dgm:presLayoutVars>
          <dgm:chMax val="0"/>
          <dgm:chPref val="0"/>
          <dgm:bulletEnabled val="1"/>
        </dgm:presLayoutVars>
      </dgm:prSet>
      <dgm:spPr/>
    </dgm:pt>
    <dgm:pt modelId="{64E62BF8-E126-4671-9AB0-D654561FD22F}" type="pres">
      <dgm:prSet presAssocID="{4583FEF6-2709-4EEA-A75C-FA371F3EC2A1}" presName="parTxOnlySpace" presStyleCnt="0"/>
      <dgm:spPr/>
    </dgm:pt>
    <dgm:pt modelId="{59B28C78-6CA6-417F-8DB3-62E3F491EE01}" type="pres">
      <dgm:prSet presAssocID="{76AC722F-8553-4017-979B-4625E4139D43}" presName="parTxOnly" presStyleLbl="node1" presStyleIdx="1" presStyleCnt="3">
        <dgm:presLayoutVars>
          <dgm:chMax val="0"/>
          <dgm:chPref val="0"/>
          <dgm:bulletEnabled val="1"/>
        </dgm:presLayoutVars>
      </dgm:prSet>
      <dgm:spPr/>
    </dgm:pt>
    <dgm:pt modelId="{6C56E7F7-0217-4DF8-A88F-83077E0487BC}" type="pres">
      <dgm:prSet presAssocID="{9E9588E1-68D4-42E7-BDED-8F8CD86526E0}" presName="parTxOnlySpace" presStyleCnt="0"/>
      <dgm:spPr/>
    </dgm:pt>
    <dgm:pt modelId="{1F970278-5BB8-4A34-9395-0FECC521BC7C}" type="pres">
      <dgm:prSet presAssocID="{5A163909-C2BC-482D-ADC6-516CBC20D6DA}" presName="parTxOnly" presStyleLbl="node1" presStyleIdx="2" presStyleCnt="3" custLinFactNeighborY="1589">
        <dgm:presLayoutVars>
          <dgm:chMax val="0"/>
          <dgm:chPref val="0"/>
          <dgm:bulletEnabled val="1"/>
        </dgm:presLayoutVars>
      </dgm:prSet>
      <dgm:spPr/>
    </dgm:pt>
  </dgm:ptLst>
  <dgm:cxnLst>
    <dgm:cxn modelId="{8C81B322-BF69-4A85-B48C-E884AA22B285}" srcId="{31A6F5EC-CC6D-4AB1-9F12-75AB3B4483F7}" destId="{3501D2F6-0090-4341-B34B-A8E2F9E3C156}" srcOrd="0" destOrd="0" parTransId="{477921EC-0A57-46EC-AB38-0F09AF106244}" sibTransId="{4583FEF6-2709-4EEA-A75C-FA371F3EC2A1}"/>
    <dgm:cxn modelId="{3F35A224-4FDC-4A5B-8A40-1B37E66D16F7}" type="presOf" srcId="{76AC722F-8553-4017-979B-4625E4139D43}" destId="{59B28C78-6CA6-417F-8DB3-62E3F491EE01}" srcOrd="0" destOrd="0" presId="urn:microsoft.com/office/officeart/2005/8/layout/chevron1"/>
    <dgm:cxn modelId="{73744160-C211-4445-8D60-E6E579C23EE1}" type="presOf" srcId="{3501D2F6-0090-4341-B34B-A8E2F9E3C156}" destId="{955D46E1-6D22-4D62-B19B-640A48E01214}" srcOrd="0" destOrd="0" presId="urn:microsoft.com/office/officeart/2005/8/layout/chevron1"/>
    <dgm:cxn modelId="{A5652962-B29D-4C88-9111-6749F0FDE1AD}" type="presOf" srcId="{5A163909-C2BC-482D-ADC6-516CBC20D6DA}" destId="{1F970278-5BB8-4A34-9395-0FECC521BC7C}" srcOrd="0" destOrd="0" presId="urn:microsoft.com/office/officeart/2005/8/layout/chevron1"/>
    <dgm:cxn modelId="{DE304052-23C6-4860-B86F-7B28267256EB}" srcId="{31A6F5EC-CC6D-4AB1-9F12-75AB3B4483F7}" destId="{76AC722F-8553-4017-979B-4625E4139D43}" srcOrd="1" destOrd="0" parTransId="{3E15A3CF-DF24-42BF-84F7-CB58FF888814}" sibTransId="{9E9588E1-68D4-42E7-BDED-8F8CD86526E0}"/>
    <dgm:cxn modelId="{58ECAF9B-8EAD-4065-AE23-0845F79BDCA4}" type="presOf" srcId="{31A6F5EC-CC6D-4AB1-9F12-75AB3B4483F7}" destId="{CA491E2E-CD4E-4B8C-B86B-8A57575CCB67}" srcOrd="0" destOrd="0" presId="urn:microsoft.com/office/officeart/2005/8/layout/chevron1"/>
    <dgm:cxn modelId="{E4DDF19C-4207-41E4-AD33-A69852059379}" srcId="{31A6F5EC-CC6D-4AB1-9F12-75AB3B4483F7}" destId="{5A163909-C2BC-482D-ADC6-516CBC20D6DA}" srcOrd="2" destOrd="0" parTransId="{2233F7CD-B032-4E20-8013-9F25A05D0FDA}" sibTransId="{67CCE442-EC40-4133-9398-8EA7BB0AC3C1}"/>
    <dgm:cxn modelId="{BF09334E-E03B-424A-8083-7C12219CB763}" type="presParOf" srcId="{CA491E2E-CD4E-4B8C-B86B-8A57575CCB67}" destId="{955D46E1-6D22-4D62-B19B-640A48E01214}" srcOrd="0" destOrd="0" presId="urn:microsoft.com/office/officeart/2005/8/layout/chevron1"/>
    <dgm:cxn modelId="{1DE8E7A3-08D5-49E9-B828-618ADD02FB20}" type="presParOf" srcId="{CA491E2E-CD4E-4B8C-B86B-8A57575CCB67}" destId="{64E62BF8-E126-4671-9AB0-D654561FD22F}" srcOrd="1" destOrd="0" presId="urn:microsoft.com/office/officeart/2005/8/layout/chevron1"/>
    <dgm:cxn modelId="{25F9F2A7-2BB8-4CB9-B2AD-40EF349CDFAC}" type="presParOf" srcId="{CA491E2E-CD4E-4B8C-B86B-8A57575CCB67}" destId="{59B28C78-6CA6-417F-8DB3-62E3F491EE01}" srcOrd="2" destOrd="0" presId="urn:microsoft.com/office/officeart/2005/8/layout/chevron1"/>
    <dgm:cxn modelId="{23901B0F-46E4-4ABD-BD7F-8737B18D91F9}" type="presParOf" srcId="{CA491E2E-CD4E-4B8C-B86B-8A57575CCB67}" destId="{6C56E7F7-0217-4DF8-A88F-83077E0487BC}" srcOrd="3" destOrd="0" presId="urn:microsoft.com/office/officeart/2005/8/layout/chevron1"/>
    <dgm:cxn modelId="{5273F9A6-B31C-4E3B-96FE-6576996F6B5B}" type="presParOf" srcId="{CA491E2E-CD4E-4B8C-B86B-8A57575CCB67}" destId="{1F970278-5BB8-4A34-9395-0FECC521BC7C}"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CF14A4-9890-4D30-ABAE-702E50712095}"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IN"/>
        </a:p>
      </dgm:t>
    </dgm:pt>
    <dgm:pt modelId="{9DFB20DD-E91F-4D1D-B7CF-B26CA0764590}">
      <dgm:prSet phldrT="[Text]" custT="1"/>
      <dgm:spPr>
        <a:solidFill>
          <a:schemeClr val="accent4">
            <a:lumMod val="40000"/>
            <a:lumOff val="60000"/>
          </a:schemeClr>
        </a:solidFill>
        <a:ln w="28575">
          <a:prstDash val="sysDot"/>
        </a:ln>
      </dgm:spPr>
      <dgm:t>
        <a:bodyPr/>
        <a:lstStyle/>
        <a:p>
          <a:pPr algn="ctr">
            <a:buNone/>
          </a:pPr>
          <a:r>
            <a:rPr lang="en-IN" sz="1000" b="1" dirty="0">
              <a:solidFill>
                <a:schemeClr val="tx1">
                  <a:lumMod val="95000"/>
                  <a:lumOff val="5000"/>
                </a:schemeClr>
              </a:solidFill>
              <a:latin typeface="Arial" panose="020B0604020202020204" pitchFamily="34" charset="0"/>
              <a:cs typeface="Arial" panose="020B0604020202020204" pitchFamily="34" charset="0"/>
            </a:rPr>
            <a:t>Build fast, localize next</a:t>
          </a:r>
        </a:p>
        <a:p>
          <a:pPr algn="ctr">
            <a:buNone/>
          </a:pPr>
          <a:endParaRPr lang="en-IN" sz="1000" b="0" dirty="0">
            <a:solidFill>
              <a:schemeClr val="tx1">
                <a:lumMod val="95000"/>
                <a:lumOff val="5000"/>
              </a:schemeClr>
            </a:solidFill>
            <a:latin typeface="Arial" panose="020B0604020202020204" pitchFamily="34" charset="0"/>
            <a:cs typeface="Arial" panose="020B0604020202020204" pitchFamily="34" charset="0"/>
          </a:endParaRPr>
        </a:p>
        <a:p>
          <a:pPr algn="ctr">
            <a:buNone/>
          </a:pPr>
          <a:r>
            <a:rPr lang="en-US" sz="1000" dirty="0">
              <a:solidFill>
                <a:schemeClr val="tx1">
                  <a:lumMod val="95000"/>
                  <a:lumOff val="5000"/>
                </a:schemeClr>
              </a:solidFill>
              <a:latin typeface="Arial" panose="020B0604020202020204" pitchFamily="34" charset="0"/>
              <a:cs typeface="Arial" panose="020B0604020202020204" pitchFamily="34" charset="0"/>
            </a:rPr>
            <a:t>Commission fill and finish for first lots within fifteen months while engineering drug substance modules to follow once yields and procurement confirm volumes enabling a staged path to full localization and earlier impact.</a:t>
          </a:r>
          <a:endParaRPr lang="en-IN" sz="1000" b="0" dirty="0">
            <a:solidFill>
              <a:schemeClr val="tx1">
                <a:lumMod val="95000"/>
                <a:lumOff val="5000"/>
              </a:schemeClr>
            </a:solidFill>
            <a:latin typeface="Arial" panose="020B0604020202020204" pitchFamily="34" charset="0"/>
            <a:cs typeface="Arial" panose="020B0604020202020204" pitchFamily="34" charset="0"/>
          </a:endParaRPr>
        </a:p>
      </dgm:t>
    </dgm:pt>
    <dgm:pt modelId="{829BE5CB-9F0E-4138-A05B-87575D311167}" type="parTrans" cxnId="{65B74DC7-DC89-4535-811C-265E52172C3B}">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95DBCD03-7C4E-4705-8B14-1E4BD3EEA629}" type="sibTrans" cxnId="{65B74DC7-DC89-4535-811C-265E52172C3B}">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DEDB29EF-41CF-4B28-9792-A293E7780903}">
      <dgm:prSet phldrT="[Text]" custT="1"/>
      <dgm:spPr>
        <a:ln w="28575">
          <a:prstDash val="sysDot"/>
        </a:ln>
      </dgm:spPr>
      <dgm:t>
        <a:bodyPr/>
        <a:lstStyle/>
        <a:p>
          <a:pPr algn="ctr">
            <a:buNone/>
          </a:pPr>
          <a:endParaRPr lang="en-IN" sz="1000" b="0" dirty="0">
            <a:solidFill>
              <a:schemeClr val="tx1">
                <a:lumMod val="95000"/>
                <a:lumOff val="5000"/>
              </a:schemeClr>
            </a:solidFill>
            <a:latin typeface="Arial" panose="020B0604020202020204" pitchFamily="34" charset="0"/>
            <a:cs typeface="Arial" panose="020B0604020202020204" pitchFamily="34" charset="0"/>
          </a:endParaRPr>
        </a:p>
        <a:p>
          <a:pPr algn="ctr">
            <a:buNone/>
          </a:pPr>
          <a:r>
            <a:rPr lang="en-IN" sz="1000" b="1" dirty="0">
              <a:solidFill>
                <a:schemeClr val="tx1">
                  <a:lumMod val="95000"/>
                  <a:lumOff val="5000"/>
                </a:schemeClr>
              </a:solidFill>
              <a:latin typeface="Arial" panose="020B0604020202020204" pitchFamily="34" charset="0"/>
              <a:cs typeface="Arial" panose="020B0604020202020204" pitchFamily="34" charset="0"/>
            </a:rPr>
            <a:t>Price fairly, win reliably.</a:t>
          </a:r>
        </a:p>
        <a:p>
          <a:pPr algn="ctr">
            <a:buNone/>
          </a:pPr>
          <a:endParaRPr lang="en-IN" sz="1000" b="0" dirty="0">
            <a:solidFill>
              <a:schemeClr val="tx1">
                <a:lumMod val="95000"/>
                <a:lumOff val="5000"/>
              </a:schemeClr>
            </a:solidFill>
            <a:latin typeface="Arial" panose="020B0604020202020204" pitchFamily="34" charset="0"/>
            <a:cs typeface="Arial" panose="020B0604020202020204" pitchFamily="34" charset="0"/>
          </a:endParaRPr>
        </a:p>
        <a:p>
          <a:pPr algn="ctr">
            <a:buNone/>
          </a:pPr>
          <a:r>
            <a:rPr lang="en-US" sz="1000" dirty="0">
              <a:solidFill>
                <a:schemeClr val="tx1">
                  <a:lumMod val="95000"/>
                  <a:lumOff val="5000"/>
                </a:schemeClr>
              </a:solidFill>
              <a:latin typeface="Arial" panose="020B0604020202020204" pitchFamily="34" charset="0"/>
              <a:cs typeface="Arial" panose="020B0604020202020204" pitchFamily="34" charset="0"/>
            </a:rPr>
            <a:t>Publish transparent corridors per country and product anchored to import landed cost with automatic indexation and add a small earned premium for verified on time in full performance to lower total program cost.</a:t>
          </a:r>
          <a:endParaRPr lang="en-IN" sz="1000" b="0" dirty="0">
            <a:solidFill>
              <a:schemeClr val="tx1">
                <a:lumMod val="95000"/>
                <a:lumOff val="5000"/>
              </a:schemeClr>
            </a:solidFill>
            <a:latin typeface="Arial" panose="020B0604020202020204" pitchFamily="34" charset="0"/>
            <a:cs typeface="Arial" panose="020B0604020202020204" pitchFamily="34" charset="0"/>
          </a:endParaRPr>
        </a:p>
        <a:p>
          <a:pPr algn="ctr">
            <a:buNone/>
          </a:pPr>
          <a:endParaRPr lang="en-IN" sz="1000" b="0" dirty="0">
            <a:solidFill>
              <a:schemeClr val="tx1">
                <a:lumMod val="95000"/>
                <a:lumOff val="5000"/>
              </a:schemeClr>
            </a:solidFill>
            <a:latin typeface="Arial" panose="020B0604020202020204" pitchFamily="34" charset="0"/>
            <a:cs typeface="Arial" panose="020B0604020202020204" pitchFamily="34" charset="0"/>
          </a:endParaRPr>
        </a:p>
      </dgm:t>
    </dgm:pt>
    <dgm:pt modelId="{262C8D7C-B372-40E6-BA60-5B8DE0988806}" type="parTrans" cxnId="{F175AFB8-BCBA-4E9E-9A0D-B827BA9DAE56}">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3FA377EB-C4EA-484D-9406-8449CE5BF253}" type="sibTrans" cxnId="{F175AFB8-BCBA-4E9E-9A0D-B827BA9DAE56}">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9A106C81-0882-4A63-9910-CDF33B05A2D7}">
      <dgm:prSet phldrT="[Text]" custT="1"/>
      <dgm:spPr>
        <a:ln w="28575">
          <a:prstDash val="sysDot"/>
        </a:ln>
      </dgm:spPr>
      <dgm:t>
        <a:bodyPr/>
        <a:lstStyle/>
        <a:p>
          <a:pPr algn="ctr"/>
          <a:r>
            <a:rPr lang="en-US" sz="1000" b="1" dirty="0">
              <a:solidFill>
                <a:schemeClr val="tx1">
                  <a:lumMod val="95000"/>
                  <a:lumOff val="5000"/>
                </a:schemeClr>
              </a:solidFill>
              <a:latin typeface="Arial" panose="020B0604020202020204" pitchFamily="34" charset="0"/>
              <a:cs typeface="Arial" panose="020B0604020202020204" pitchFamily="34" charset="0"/>
            </a:rPr>
            <a:t>Turn Demands into contracts</a:t>
          </a:r>
        </a:p>
        <a:p>
          <a:pPr algn="ctr"/>
          <a:br>
            <a:rPr lang="en-US" sz="1000" b="0" dirty="0">
              <a:solidFill>
                <a:schemeClr val="tx1">
                  <a:lumMod val="95000"/>
                  <a:lumOff val="5000"/>
                </a:schemeClr>
              </a:solidFill>
              <a:latin typeface="Arial" panose="020B0604020202020204" pitchFamily="34" charset="0"/>
              <a:cs typeface="Arial" panose="020B0604020202020204" pitchFamily="34" charset="0"/>
            </a:rPr>
          </a:br>
          <a:r>
            <a:rPr lang="en-US" sz="1000" dirty="0">
              <a:solidFill>
                <a:schemeClr val="tx1">
                  <a:lumMod val="95000"/>
                  <a:lumOff val="5000"/>
                </a:schemeClr>
              </a:solidFill>
              <a:latin typeface="Arial" panose="020B0604020202020204" pitchFamily="34" charset="0"/>
              <a:cs typeface="Arial" panose="020B0604020202020204" pitchFamily="34" charset="0"/>
            </a:rPr>
            <a:t>Convert probabilistic demand into bankable offtake by signing base volumes with pooled buyers then layering advance commitment triggers tied to delivery and local content milestones so lenders underwrite the ramp confidently.</a:t>
          </a:r>
          <a:r>
            <a:rPr lang="en-US" sz="1000" b="0" dirty="0">
              <a:solidFill>
                <a:schemeClr val="tx1">
                  <a:lumMod val="95000"/>
                  <a:lumOff val="5000"/>
                </a:schemeClr>
              </a:solidFill>
              <a:latin typeface="Arial" panose="020B0604020202020204" pitchFamily="34" charset="0"/>
              <a:cs typeface="Arial" panose="020B0604020202020204" pitchFamily="34" charset="0"/>
            </a:rPr>
            <a:t> </a:t>
          </a:r>
          <a:endParaRPr lang="en-IN" sz="1000" b="0" dirty="0">
            <a:solidFill>
              <a:schemeClr val="tx1">
                <a:lumMod val="95000"/>
                <a:lumOff val="5000"/>
              </a:schemeClr>
            </a:solidFill>
            <a:latin typeface="Arial" panose="020B0604020202020204" pitchFamily="34" charset="0"/>
            <a:cs typeface="Arial" panose="020B0604020202020204" pitchFamily="34" charset="0"/>
          </a:endParaRPr>
        </a:p>
      </dgm:t>
    </dgm:pt>
    <dgm:pt modelId="{2AA9C124-217D-459F-9334-E7E26B4F5242}" type="parTrans" cxnId="{17BD96B9-57C4-45FB-A4AC-549426E09F7A}">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4346CB41-684D-40D4-A07B-ACD2C4C6AE87}" type="sibTrans" cxnId="{17BD96B9-57C4-45FB-A4AC-549426E09F7A}">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48EF2765-A570-419A-A251-78F602CE9D60}">
      <dgm:prSet phldrT="[Text]" custT="1"/>
      <dgm:spPr>
        <a:ln w="28575">
          <a:prstDash val="sysDot"/>
        </a:ln>
      </dgm:spPr>
      <dgm:t>
        <a:bodyPr/>
        <a:lstStyle/>
        <a:p>
          <a:pPr algn="ctr"/>
          <a:r>
            <a:rPr lang="en-US" sz="1000" b="1" dirty="0">
              <a:solidFill>
                <a:schemeClr val="tx1">
                  <a:lumMod val="95000"/>
                  <a:lumOff val="5000"/>
                </a:schemeClr>
              </a:solidFill>
              <a:latin typeface="Arial" panose="020B0604020202020204" pitchFamily="34" charset="0"/>
              <a:cs typeface="Arial" panose="020B0604020202020204" pitchFamily="34" charset="0"/>
            </a:rPr>
            <a:t>Cost engine: active ingredient and yield</a:t>
          </a:r>
        </a:p>
        <a:p>
          <a:pPr algn="ctr"/>
          <a:br>
            <a:rPr lang="en-US" sz="1000" b="0" dirty="0">
              <a:solidFill>
                <a:schemeClr val="tx1">
                  <a:lumMod val="95000"/>
                  <a:lumOff val="5000"/>
                </a:schemeClr>
              </a:solidFill>
              <a:latin typeface="Arial" panose="020B0604020202020204" pitchFamily="34" charset="0"/>
              <a:cs typeface="Arial" panose="020B0604020202020204" pitchFamily="34" charset="0"/>
            </a:rPr>
          </a:br>
          <a:r>
            <a:rPr lang="en-US" sz="1000" dirty="0">
              <a:solidFill>
                <a:schemeClr val="tx1">
                  <a:lumMod val="95000"/>
                  <a:lumOff val="5000"/>
                </a:schemeClr>
              </a:solidFill>
              <a:latin typeface="Arial" panose="020B0604020202020204" pitchFamily="34" charset="0"/>
              <a:cs typeface="Arial" panose="020B0604020202020204" pitchFamily="34" charset="0"/>
            </a:rPr>
            <a:t>Attack unit cost through dual sourced active ingredient contracts pack size optimization and validated yield improvements with statistical controls and setup reductions locking each gain before scaling batch sizes and utilization.</a:t>
          </a:r>
          <a:endParaRPr lang="en-IN" sz="1000" b="0" dirty="0">
            <a:solidFill>
              <a:schemeClr val="tx1">
                <a:lumMod val="95000"/>
                <a:lumOff val="5000"/>
              </a:schemeClr>
            </a:solidFill>
            <a:latin typeface="Arial" panose="020B0604020202020204" pitchFamily="34" charset="0"/>
            <a:cs typeface="Arial" panose="020B0604020202020204" pitchFamily="34" charset="0"/>
          </a:endParaRPr>
        </a:p>
      </dgm:t>
    </dgm:pt>
    <dgm:pt modelId="{B2F84868-F084-4C88-9748-1B18A55A1CB1}" type="parTrans" cxnId="{EEDDE892-A602-4ADF-9A61-DDAD55A45B99}">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3B82F10F-DF4D-4DE8-93CA-B5DE820F641C}" type="sibTrans" cxnId="{EEDDE892-A602-4ADF-9A61-DDAD55A45B99}">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C91365FA-7E9D-4341-A98F-BC6B48E56415}">
      <dgm:prSet phldrT="[Text]" custT="1"/>
      <dgm:spPr>
        <a:solidFill>
          <a:srgbClr val="00B0F0"/>
        </a:solidFill>
        <a:ln w="28575">
          <a:prstDash val="sysDot"/>
        </a:ln>
      </dgm:spPr>
      <dgm:t>
        <a:bodyPr/>
        <a:lstStyle/>
        <a:p>
          <a:pPr algn="ctr"/>
          <a:r>
            <a:rPr lang="en-IN" sz="1000" b="1" dirty="0">
              <a:solidFill>
                <a:schemeClr val="tx1">
                  <a:lumMod val="95000"/>
                  <a:lumOff val="5000"/>
                </a:schemeClr>
              </a:solidFill>
              <a:latin typeface="Arial" panose="020B0604020202020204" pitchFamily="34" charset="0"/>
              <a:cs typeface="Arial" panose="020B0604020202020204" pitchFamily="34" charset="0"/>
            </a:rPr>
            <a:t>From probability to paper</a:t>
          </a:r>
          <a:br>
            <a:rPr lang="en-IN" sz="1000" b="0" dirty="0">
              <a:solidFill>
                <a:schemeClr val="tx1">
                  <a:lumMod val="95000"/>
                  <a:lumOff val="5000"/>
                </a:schemeClr>
              </a:solidFill>
              <a:latin typeface="Arial" panose="020B0604020202020204" pitchFamily="34" charset="0"/>
              <a:cs typeface="Arial" panose="020B0604020202020204" pitchFamily="34" charset="0"/>
            </a:rPr>
          </a:br>
          <a:br>
            <a:rPr lang="en-IN" sz="1000" b="0" dirty="0">
              <a:solidFill>
                <a:schemeClr val="tx1">
                  <a:lumMod val="95000"/>
                  <a:lumOff val="5000"/>
                </a:schemeClr>
              </a:solidFill>
              <a:latin typeface="Arial" panose="020B0604020202020204" pitchFamily="34" charset="0"/>
              <a:cs typeface="Arial" panose="020B0604020202020204" pitchFamily="34" charset="0"/>
            </a:rPr>
          </a:br>
          <a:r>
            <a:rPr lang="en-US" sz="1000" dirty="0">
              <a:solidFill>
                <a:schemeClr val="tx1">
                  <a:lumMod val="95000"/>
                  <a:lumOff val="5000"/>
                </a:schemeClr>
              </a:solidFill>
              <a:latin typeface="Arial" panose="020B0604020202020204" pitchFamily="34" charset="0"/>
              <a:cs typeface="Arial" panose="020B0604020202020204" pitchFamily="34" charset="0"/>
            </a:rPr>
            <a:t>Institutionalize corridor rules payment security and purchase schedules through memoranda of understanding that refresh annually ensuring budget certainty for buyers while transforming scenarios into enforceable agreements financiers recognize and fund.</a:t>
          </a:r>
          <a:endParaRPr lang="en-IN" sz="1000" b="0" dirty="0">
            <a:solidFill>
              <a:schemeClr val="tx1">
                <a:lumMod val="95000"/>
                <a:lumOff val="5000"/>
              </a:schemeClr>
            </a:solidFill>
            <a:latin typeface="Arial" panose="020B0604020202020204" pitchFamily="34" charset="0"/>
            <a:cs typeface="Arial" panose="020B0604020202020204" pitchFamily="34" charset="0"/>
          </a:endParaRPr>
        </a:p>
      </dgm:t>
    </dgm:pt>
    <dgm:pt modelId="{26053A03-2993-4CB4-AEEA-3A6CC4C39306}" type="parTrans" cxnId="{3B863F33-F7B7-4A96-81F2-A4A71643235C}">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EDA9AB98-D73E-4E65-BE86-B33635B8C32C}" type="sibTrans" cxnId="{3B863F33-F7B7-4A96-81F2-A4A71643235C}">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D739F3C3-C0FF-411D-B7F4-0724D139BF66}">
      <dgm:prSet custT="1"/>
      <dgm:spPr>
        <a:solidFill>
          <a:schemeClr val="accent4">
            <a:lumMod val="60000"/>
            <a:lumOff val="40000"/>
          </a:schemeClr>
        </a:solidFill>
        <a:ln w="28575">
          <a:prstDash val="sysDot"/>
        </a:ln>
      </dgm:spPr>
      <dgm:t>
        <a:bodyPr/>
        <a:lstStyle/>
        <a:p>
          <a:pPr algn="ctr"/>
          <a:r>
            <a:rPr lang="en-IN" sz="1000" b="1" dirty="0">
              <a:solidFill>
                <a:schemeClr val="tx1">
                  <a:lumMod val="95000"/>
                  <a:lumOff val="5000"/>
                </a:schemeClr>
              </a:solidFill>
              <a:latin typeface="Arial" panose="020B0604020202020204" pitchFamily="34" charset="0"/>
              <a:cs typeface="Arial" panose="020B0604020202020204" pitchFamily="34" charset="0"/>
            </a:rPr>
            <a:t>Domestic capital as foundation </a:t>
          </a:r>
        </a:p>
        <a:p>
          <a:pPr algn="ctr"/>
          <a:endParaRPr lang="en-IN" sz="1000" b="0" dirty="0">
            <a:solidFill>
              <a:schemeClr val="tx1">
                <a:lumMod val="95000"/>
                <a:lumOff val="5000"/>
              </a:schemeClr>
            </a:solidFill>
            <a:latin typeface="Arial" panose="020B0604020202020204" pitchFamily="34" charset="0"/>
            <a:cs typeface="Arial" panose="020B0604020202020204" pitchFamily="34" charset="0"/>
          </a:endParaRPr>
        </a:p>
        <a:p>
          <a:pPr algn="ctr"/>
          <a:r>
            <a:rPr lang="en-US" sz="1000" dirty="0">
              <a:solidFill>
                <a:schemeClr val="tx1">
                  <a:lumMod val="95000"/>
                  <a:lumOff val="5000"/>
                </a:schemeClr>
              </a:solidFill>
              <a:latin typeface="Arial" panose="020B0604020202020204" pitchFamily="34" charset="0"/>
              <a:cs typeface="Arial" panose="020B0604020202020204" pitchFamily="34" charset="0"/>
            </a:rPr>
            <a:t>Invite sovereign wealth and pension funds as anchor equity alongside development finance debt and guarantees aligning national missions with stable returns while reducing currency exposure and lowering the blended cost of capital.</a:t>
          </a:r>
          <a:endParaRPr lang="en-IN" sz="1000" b="0" dirty="0">
            <a:solidFill>
              <a:schemeClr val="tx1">
                <a:lumMod val="95000"/>
                <a:lumOff val="5000"/>
              </a:schemeClr>
            </a:solidFill>
            <a:latin typeface="Arial" panose="020B0604020202020204" pitchFamily="34" charset="0"/>
            <a:cs typeface="Arial" panose="020B0604020202020204" pitchFamily="34" charset="0"/>
          </a:endParaRPr>
        </a:p>
      </dgm:t>
    </dgm:pt>
    <dgm:pt modelId="{307F0B49-0128-4288-99DF-967ECE3147F6}" type="parTrans" cxnId="{84549A5A-5F31-4BDE-9FB3-5220EFAE7E37}">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DBCFAD8D-74C8-46A4-999D-0AA45C396AB3}" type="sibTrans" cxnId="{84549A5A-5F31-4BDE-9FB3-5220EFAE7E37}">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41E3F635-FB89-4920-AE47-31B358A18A44}">
      <dgm:prSet custT="1"/>
      <dgm:spPr>
        <a:solidFill>
          <a:schemeClr val="accent6">
            <a:lumMod val="60000"/>
            <a:lumOff val="40000"/>
          </a:schemeClr>
        </a:solidFill>
        <a:ln w="28575">
          <a:prstDash val="sysDot"/>
        </a:ln>
      </dgm:spPr>
      <dgm:t>
        <a:bodyPr/>
        <a:lstStyle/>
        <a:p>
          <a:pPr algn="ctr"/>
          <a:endParaRPr lang="en-US" sz="1000" b="1" dirty="0">
            <a:solidFill>
              <a:schemeClr val="tx1">
                <a:lumMod val="95000"/>
                <a:lumOff val="5000"/>
              </a:schemeClr>
            </a:solidFill>
            <a:latin typeface="Arial" panose="020B0604020202020204" pitchFamily="34" charset="0"/>
            <a:cs typeface="Arial" panose="020B0604020202020204" pitchFamily="34" charset="0"/>
          </a:endParaRPr>
        </a:p>
        <a:p>
          <a:pPr algn="ctr"/>
          <a:r>
            <a:rPr lang="en-US" sz="1000" b="1" dirty="0">
              <a:solidFill>
                <a:schemeClr val="tx1">
                  <a:lumMod val="95000"/>
                  <a:lumOff val="5000"/>
                </a:schemeClr>
              </a:solidFill>
              <a:latin typeface="Arial" panose="020B0604020202020204" pitchFamily="34" charset="0"/>
              <a:cs typeface="Arial" panose="020B0604020202020204" pitchFamily="34" charset="0"/>
            </a:rPr>
            <a:t>Cash conversion while we ramp</a:t>
          </a:r>
          <a:br>
            <a:rPr lang="en-US" sz="1000" b="0" dirty="0">
              <a:solidFill>
                <a:schemeClr val="tx1">
                  <a:lumMod val="95000"/>
                  <a:lumOff val="5000"/>
                </a:schemeClr>
              </a:solidFill>
              <a:latin typeface="Arial" panose="020B0604020202020204" pitchFamily="34" charset="0"/>
              <a:cs typeface="Arial" panose="020B0604020202020204" pitchFamily="34" charset="0"/>
            </a:rPr>
          </a:br>
          <a:endParaRPr lang="en-US" sz="1000" b="0" dirty="0">
            <a:solidFill>
              <a:schemeClr val="tx1">
                <a:lumMod val="95000"/>
                <a:lumOff val="5000"/>
              </a:schemeClr>
            </a:solidFill>
            <a:latin typeface="Arial" panose="020B0604020202020204" pitchFamily="34" charset="0"/>
            <a:cs typeface="Arial" panose="020B0604020202020204" pitchFamily="34" charset="0"/>
          </a:endParaRPr>
        </a:p>
        <a:p>
          <a:pPr algn="ctr"/>
          <a:r>
            <a:rPr lang="en-US" sz="1000" dirty="0">
              <a:solidFill>
                <a:schemeClr val="tx1">
                  <a:lumMod val="95000"/>
                  <a:lumOff val="5000"/>
                </a:schemeClr>
              </a:solidFill>
              <a:latin typeface="Arial" panose="020B0604020202020204" pitchFamily="34" charset="0"/>
              <a:cs typeface="Arial" panose="020B0604020202020204" pitchFamily="34" charset="0"/>
            </a:rPr>
            <a:t>Discount receivables from United Nations agencies and regional pooled programs and operate vendor managed inventory in two hubs to reduce working capital days to forty or less saving interest and funding operations internally.</a:t>
          </a:r>
          <a:br>
            <a:rPr lang="en-US" sz="1000" b="0" dirty="0">
              <a:solidFill>
                <a:schemeClr val="tx1">
                  <a:lumMod val="95000"/>
                  <a:lumOff val="5000"/>
                </a:schemeClr>
              </a:solidFill>
              <a:latin typeface="Arial" panose="020B0604020202020204" pitchFamily="34" charset="0"/>
              <a:cs typeface="Arial" panose="020B0604020202020204" pitchFamily="34" charset="0"/>
            </a:rPr>
          </a:br>
          <a:endParaRPr lang="en-IN" sz="1000" b="0" dirty="0">
            <a:solidFill>
              <a:schemeClr val="tx1">
                <a:lumMod val="95000"/>
                <a:lumOff val="5000"/>
              </a:schemeClr>
            </a:solidFill>
            <a:latin typeface="Arial" panose="020B0604020202020204" pitchFamily="34" charset="0"/>
            <a:cs typeface="Arial" panose="020B0604020202020204" pitchFamily="34" charset="0"/>
          </a:endParaRPr>
        </a:p>
      </dgm:t>
    </dgm:pt>
    <dgm:pt modelId="{6F15DE52-2726-4CE9-B70B-8C71EDA29CF7}" type="parTrans" cxnId="{FF0FA031-99FC-4943-AF91-CC33A8354BB4}">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8CFA5312-97C2-48E5-8C56-D6A50FBA496B}" type="sibTrans" cxnId="{FF0FA031-99FC-4943-AF91-CC33A8354BB4}">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A6BE735A-2241-41F8-AB33-7298EF1B5ECC}">
      <dgm:prSet custT="1"/>
      <dgm:spPr>
        <a:solidFill>
          <a:schemeClr val="bg2">
            <a:lumMod val="90000"/>
          </a:schemeClr>
        </a:solidFill>
        <a:ln w="28575">
          <a:prstDash val="sysDot"/>
        </a:ln>
      </dgm:spPr>
      <dgm:t>
        <a:bodyPr/>
        <a:lstStyle/>
        <a:p>
          <a:pPr algn="ctr"/>
          <a:endParaRPr lang="en-US" sz="1000" b="0" dirty="0">
            <a:solidFill>
              <a:schemeClr val="tx1">
                <a:lumMod val="95000"/>
                <a:lumOff val="5000"/>
              </a:schemeClr>
            </a:solidFill>
            <a:latin typeface="Arial" panose="020B0604020202020204" pitchFamily="34" charset="0"/>
            <a:cs typeface="Arial" panose="020B0604020202020204" pitchFamily="34" charset="0"/>
          </a:endParaRPr>
        </a:p>
        <a:p>
          <a:pPr algn="ctr"/>
          <a:r>
            <a:rPr lang="en-US" sz="1000" b="1" dirty="0">
              <a:solidFill>
                <a:schemeClr val="tx1">
                  <a:lumMod val="95000"/>
                  <a:lumOff val="5000"/>
                </a:schemeClr>
              </a:solidFill>
              <a:latin typeface="Arial" panose="020B0604020202020204" pitchFamily="34" charset="0"/>
              <a:cs typeface="Arial" panose="020B0604020202020204" pitchFamily="34" charset="0"/>
            </a:rPr>
            <a:t>Leapfrog through reverse technology transfer</a:t>
          </a:r>
          <a:br>
            <a:rPr lang="en-US" sz="1000" b="0" dirty="0">
              <a:solidFill>
                <a:schemeClr val="tx1">
                  <a:lumMod val="95000"/>
                  <a:lumOff val="5000"/>
                </a:schemeClr>
              </a:solidFill>
              <a:latin typeface="Arial" panose="020B0604020202020204" pitchFamily="34" charset="0"/>
              <a:cs typeface="Arial" panose="020B0604020202020204" pitchFamily="34" charset="0"/>
            </a:rPr>
          </a:br>
          <a:br>
            <a:rPr lang="en-US" sz="1000" b="0" dirty="0">
              <a:solidFill>
                <a:schemeClr val="tx1">
                  <a:lumMod val="95000"/>
                  <a:lumOff val="5000"/>
                </a:schemeClr>
              </a:solidFill>
              <a:latin typeface="Arial" panose="020B0604020202020204" pitchFamily="34" charset="0"/>
              <a:cs typeface="Arial" panose="020B0604020202020204" pitchFamily="34" charset="0"/>
            </a:rPr>
          </a:br>
          <a:r>
            <a:rPr lang="en-US" sz="1000" dirty="0">
              <a:solidFill>
                <a:schemeClr val="tx1">
                  <a:lumMod val="95000"/>
                  <a:lumOff val="5000"/>
                </a:schemeClr>
              </a:solidFill>
              <a:latin typeface="Arial" panose="020B0604020202020204" pitchFamily="34" charset="0"/>
              <a:cs typeface="Arial" panose="020B0604020202020204" pitchFamily="34" charset="0"/>
            </a:rPr>
            <a:t>Partner with a technology owner through a joint venture where </a:t>
          </a:r>
          <a:r>
            <a:rPr lang="en-US" sz="1000" dirty="0" err="1">
              <a:solidFill>
                <a:schemeClr val="tx1">
                  <a:lumMod val="95000"/>
                  <a:lumOff val="5000"/>
                </a:schemeClr>
              </a:solidFill>
              <a:latin typeface="Arial" panose="020B0604020202020204" pitchFamily="34" charset="0"/>
              <a:cs typeface="Arial" panose="020B0604020202020204" pitchFamily="34" charset="0"/>
            </a:rPr>
            <a:t>VaccineCo</a:t>
          </a:r>
          <a:r>
            <a:rPr lang="en-US" sz="1000" dirty="0">
              <a:solidFill>
                <a:schemeClr val="tx1">
                  <a:lumMod val="95000"/>
                  <a:lumOff val="5000"/>
                </a:schemeClr>
              </a:solidFill>
              <a:latin typeface="Arial" panose="020B0604020202020204" pitchFamily="34" charset="0"/>
              <a:cs typeface="Arial" panose="020B0604020202020204" pitchFamily="34" charset="0"/>
            </a:rPr>
            <a:t> provides distribution regulatory execution and fill finish capability in exchange for regional rights and milestone-based royalties supported by philanthropic research warrants.</a:t>
          </a:r>
          <a:br>
            <a:rPr lang="en-US" sz="1000" b="0" dirty="0">
              <a:solidFill>
                <a:schemeClr val="tx1">
                  <a:lumMod val="95000"/>
                  <a:lumOff val="5000"/>
                </a:schemeClr>
              </a:solidFill>
              <a:latin typeface="Arial" panose="020B0604020202020204" pitchFamily="34" charset="0"/>
              <a:cs typeface="Arial" panose="020B0604020202020204" pitchFamily="34" charset="0"/>
            </a:rPr>
          </a:br>
          <a:br>
            <a:rPr lang="en-US" sz="1000" b="0" dirty="0">
              <a:solidFill>
                <a:schemeClr val="tx1">
                  <a:lumMod val="95000"/>
                  <a:lumOff val="5000"/>
                </a:schemeClr>
              </a:solidFill>
              <a:latin typeface="Arial" panose="020B0604020202020204" pitchFamily="34" charset="0"/>
              <a:cs typeface="Arial" panose="020B0604020202020204" pitchFamily="34" charset="0"/>
            </a:rPr>
          </a:br>
          <a:endParaRPr lang="en-IN" sz="1000" b="0" dirty="0">
            <a:solidFill>
              <a:schemeClr val="tx1">
                <a:lumMod val="95000"/>
                <a:lumOff val="5000"/>
              </a:schemeClr>
            </a:solidFill>
            <a:latin typeface="Arial" panose="020B0604020202020204" pitchFamily="34" charset="0"/>
            <a:cs typeface="Arial" panose="020B0604020202020204" pitchFamily="34" charset="0"/>
          </a:endParaRPr>
        </a:p>
      </dgm:t>
    </dgm:pt>
    <dgm:pt modelId="{C2D4C1A9-59C1-4A48-BA0E-AEDE164CAB8D}" type="parTrans" cxnId="{EE4064C0-680D-4072-BCE0-942B527BBB50}">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55832B2B-790D-4DE6-BD4E-0816ABF2ECA6}" type="sibTrans" cxnId="{EE4064C0-680D-4072-BCE0-942B527BBB50}">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553EA6FD-737F-4EC1-959D-A482CD82EB16}">
      <dgm:prSet custT="1"/>
      <dgm:spPr>
        <a:solidFill>
          <a:srgbClr val="30F06B"/>
        </a:solidFill>
        <a:ln w="28575">
          <a:prstDash val="sysDot"/>
        </a:ln>
      </dgm:spPr>
      <dgm:t>
        <a:bodyPr/>
        <a:lstStyle/>
        <a:p>
          <a:pPr algn="ctr"/>
          <a:r>
            <a:rPr lang="en-US" sz="1000" b="1" dirty="0">
              <a:solidFill>
                <a:schemeClr val="tx1">
                  <a:lumMod val="95000"/>
                  <a:lumOff val="5000"/>
                </a:schemeClr>
              </a:solidFill>
              <a:latin typeface="Arial" panose="020B0604020202020204" pitchFamily="34" charset="0"/>
              <a:cs typeface="Arial" panose="020B0604020202020204" pitchFamily="34" charset="0"/>
            </a:rPr>
            <a:t>Own the last mile and sell total cost</a:t>
          </a:r>
          <a:br>
            <a:rPr lang="en-US" sz="1000" b="0" dirty="0">
              <a:solidFill>
                <a:schemeClr val="tx1">
                  <a:lumMod val="95000"/>
                  <a:lumOff val="5000"/>
                </a:schemeClr>
              </a:solidFill>
              <a:latin typeface="Arial" panose="020B0604020202020204" pitchFamily="34" charset="0"/>
              <a:cs typeface="Arial" panose="020B0604020202020204" pitchFamily="34" charset="0"/>
            </a:rPr>
          </a:br>
          <a:br>
            <a:rPr lang="en-US" sz="1000" b="0" dirty="0">
              <a:solidFill>
                <a:schemeClr val="tx1">
                  <a:lumMod val="95000"/>
                  <a:lumOff val="5000"/>
                </a:schemeClr>
              </a:solidFill>
              <a:latin typeface="Arial" panose="020B0604020202020204" pitchFamily="34" charset="0"/>
              <a:cs typeface="Arial" panose="020B0604020202020204" pitchFamily="34" charset="0"/>
            </a:rPr>
          </a:br>
          <a:r>
            <a:rPr lang="en-US" sz="1000" dirty="0">
              <a:solidFill>
                <a:schemeClr val="tx1">
                  <a:lumMod val="95000"/>
                  <a:lumOff val="5000"/>
                </a:schemeClr>
              </a:solidFill>
              <a:latin typeface="Arial" panose="020B0604020202020204" pitchFamily="34" charset="0"/>
              <a:cs typeface="Arial" panose="020B0604020202020204" pitchFamily="34" charset="0"/>
            </a:rPr>
            <a:t>Take a minority stake in a specialist cold chain operator to secure peak capacity cut spoilage and guarantee service levels then win tenders using total cost models proving lower overall program expense.</a:t>
          </a:r>
          <a:endParaRPr lang="en-IN" sz="1000" b="0" dirty="0">
            <a:solidFill>
              <a:schemeClr val="tx1">
                <a:lumMod val="95000"/>
                <a:lumOff val="5000"/>
              </a:schemeClr>
            </a:solidFill>
            <a:latin typeface="Arial" panose="020B0604020202020204" pitchFamily="34" charset="0"/>
            <a:cs typeface="Arial" panose="020B0604020202020204" pitchFamily="34" charset="0"/>
          </a:endParaRPr>
        </a:p>
      </dgm:t>
    </dgm:pt>
    <dgm:pt modelId="{FD097B99-B2DA-422D-8E23-3A6A045154B9}" type="parTrans" cxnId="{6005EC32-76B7-42C1-909D-0D1F63C88619}">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18763294-98A8-41B8-9F37-9CD7286B1DCE}" type="sibTrans" cxnId="{6005EC32-76B7-42C1-909D-0D1F63C88619}">
      <dgm:prSet/>
      <dgm:spPr/>
      <dgm:t>
        <a:bodyPr/>
        <a:lstStyle/>
        <a:p>
          <a:endParaRPr lang="en-IN" sz="800" b="0">
            <a:solidFill>
              <a:schemeClr val="tx1">
                <a:lumMod val="95000"/>
                <a:lumOff val="5000"/>
              </a:schemeClr>
            </a:solidFill>
            <a:latin typeface="Arial" panose="020B0604020202020204" pitchFamily="34" charset="0"/>
            <a:cs typeface="Arial" panose="020B0604020202020204" pitchFamily="34" charset="0"/>
          </a:endParaRPr>
        </a:p>
      </dgm:t>
    </dgm:pt>
    <dgm:pt modelId="{0DE2C11B-3D36-404B-8A46-8ADD051ABCAA}" type="pres">
      <dgm:prSet presAssocID="{49CF14A4-9890-4D30-ABAE-702E50712095}" presName="diagram" presStyleCnt="0">
        <dgm:presLayoutVars>
          <dgm:dir/>
          <dgm:resizeHandles val="exact"/>
        </dgm:presLayoutVars>
      </dgm:prSet>
      <dgm:spPr/>
    </dgm:pt>
    <dgm:pt modelId="{D38C6CE2-C297-4274-9ADF-5E8C1D69EBDD}" type="pres">
      <dgm:prSet presAssocID="{9DFB20DD-E91F-4D1D-B7CF-B26CA0764590}" presName="node" presStyleLbl="node1" presStyleIdx="0" presStyleCnt="9" custScaleY="118567" custLinFactNeighborX="2615">
        <dgm:presLayoutVars>
          <dgm:bulletEnabled val="1"/>
        </dgm:presLayoutVars>
      </dgm:prSet>
      <dgm:spPr/>
    </dgm:pt>
    <dgm:pt modelId="{C1EF8E53-CE2E-4D3F-9E54-DF38EDA9091D}" type="pres">
      <dgm:prSet presAssocID="{95DBCD03-7C4E-4705-8B14-1E4BD3EEA629}" presName="sibTrans" presStyleCnt="0"/>
      <dgm:spPr/>
    </dgm:pt>
    <dgm:pt modelId="{D83E3986-89FF-4C2A-8CA6-622CE731CB78}" type="pres">
      <dgm:prSet presAssocID="{DEDB29EF-41CF-4B28-9792-A293E7780903}" presName="node" presStyleLbl="node1" presStyleIdx="1" presStyleCnt="9" custScaleY="118567" custLinFactNeighborX="2615">
        <dgm:presLayoutVars>
          <dgm:bulletEnabled val="1"/>
        </dgm:presLayoutVars>
      </dgm:prSet>
      <dgm:spPr/>
    </dgm:pt>
    <dgm:pt modelId="{CF9830CA-808B-4591-B250-8AA2D6DDC0FB}" type="pres">
      <dgm:prSet presAssocID="{3FA377EB-C4EA-484D-9406-8449CE5BF253}" presName="sibTrans" presStyleCnt="0"/>
      <dgm:spPr/>
    </dgm:pt>
    <dgm:pt modelId="{84835A41-D3EF-41A8-8C5C-B3C30578146A}" type="pres">
      <dgm:prSet presAssocID="{9A106C81-0882-4A63-9910-CDF33B05A2D7}" presName="node" presStyleLbl="node1" presStyleIdx="2" presStyleCnt="9" custScaleY="118567" custLinFactNeighborX="2615">
        <dgm:presLayoutVars>
          <dgm:bulletEnabled val="1"/>
        </dgm:presLayoutVars>
      </dgm:prSet>
      <dgm:spPr/>
    </dgm:pt>
    <dgm:pt modelId="{DD2E0016-4103-4AC3-A7CC-6F6AC8813C44}" type="pres">
      <dgm:prSet presAssocID="{4346CB41-684D-40D4-A07B-ACD2C4C6AE87}" presName="sibTrans" presStyleCnt="0"/>
      <dgm:spPr/>
    </dgm:pt>
    <dgm:pt modelId="{B50CE528-AE17-4D2C-B040-1F5360429CF8}" type="pres">
      <dgm:prSet presAssocID="{48EF2765-A570-419A-A251-78F602CE9D60}" presName="node" presStyleLbl="node1" presStyleIdx="3" presStyleCnt="9" custScaleY="121583" custLinFactNeighborX="2615">
        <dgm:presLayoutVars>
          <dgm:bulletEnabled val="1"/>
        </dgm:presLayoutVars>
      </dgm:prSet>
      <dgm:spPr/>
    </dgm:pt>
    <dgm:pt modelId="{A12A1223-79BC-44E2-9C25-F5092811F975}" type="pres">
      <dgm:prSet presAssocID="{3B82F10F-DF4D-4DE8-93CA-B5DE820F641C}" presName="sibTrans" presStyleCnt="0"/>
      <dgm:spPr/>
    </dgm:pt>
    <dgm:pt modelId="{723A6617-1593-4250-B7D5-C550D3B959E3}" type="pres">
      <dgm:prSet presAssocID="{C91365FA-7E9D-4341-A98F-BC6B48E56415}" presName="node" presStyleLbl="node1" presStyleIdx="4" presStyleCnt="9" custScaleY="118221" custLinFactNeighborX="185">
        <dgm:presLayoutVars>
          <dgm:bulletEnabled val="1"/>
        </dgm:presLayoutVars>
      </dgm:prSet>
      <dgm:spPr/>
    </dgm:pt>
    <dgm:pt modelId="{934DAFC7-EB72-429A-B834-0D9B6293B097}" type="pres">
      <dgm:prSet presAssocID="{EDA9AB98-D73E-4E65-BE86-B33635B8C32C}" presName="sibTrans" presStyleCnt="0"/>
      <dgm:spPr/>
    </dgm:pt>
    <dgm:pt modelId="{C2D5EB5D-D037-42EE-A00B-041581F882DD}" type="pres">
      <dgm:prSet presAssocID="{D739F3C3-C0FF-411D-B7F4-0724D139BF66}" presName="node" presStyleLbl="node1" presStyleIdx="5" presStyleCnt="9" custScaleX="121208" custLinFactNeighborX="-2246" custLinFactNeighborY="-5271">
        <dgm:presLayoutVars>
          <dgm:bulletEnabled val="1"/>
        </dgm:presLayoutVars>
      </dgm:prSet>
      <dgm:spPr/>
    </dgm:pt>
    <dgm:pt modelId="{6565CB46-CF73-46BA-9740-720D6A28BBD4}" type="pres">
      <dgm:prSet presAssocID="{DBCFAD8D-74C8-46A4-999D-0AA45C396AB3}" presName="sibTrans" presStyleCnt="0"/>
      <dgm:spPr/>
    </dgm:pt>
    <dgm:pt modelId="{35C67A1D-2666-495E-829D-C3177A1D1072}" type="pres">
      <dgm:prSet presAssocID="{41E3F635-FB89-4920-AE47-31B358A18A44}" presName="node" presStyleLbl="node1" presStyleIdx="6" presStyleCnt="9" custScaleX="130458" custLinFactNeighborX="2615" custLinFactNeighborY="-5271">
        <dgm:presLayoutVars>
          <dgm:bulletEnabled val="1"/>
        </dgm:presLayoutVars>
      </dgm:prSet>
      <dgm:spPr/>
    </dgm:pt>
    <dgm:pt modelId="{5DFAC1B7-A312-499B-8F34-5B2CD61F03BC}" type="pres">
      <dgm:prSet presAssocID="{8CFA5312-97C2-48E5-8C56-D6A50FBA496B}" presName="sibTrans" presStyleCnt="0"/>
      <dgm:spPr/>
    </dgm:pt>
    <dgm:pt modelId="{13F0E064-AE3F-4625-B370-760EA89971B8}" type="pres">
      <dgm:prSet presAssocID="{A6BE735A-2241-41F8-AB33-7298EF1B5ECC}" presName="node" presStyleLbl="node1" presStyleIdx="7" presStyleCnt="9" custScaleX="126559" custLinFactNeighborX="1804" custLinFactNeighborY="-5232">
        <dgm:presLayoutVars>
          <dgm:bulletEnabled val="1"/>
        </dgm:presLayoutVars>
      </dgm:prSet>
      <dgm:spPr/>
    </dgm:pt>
    <dgm:pt modelId="{C667A437-7F6B-4844-907F-1B1CD77DD7ED}" type="pres">
      <dgm:prSet presAssocID="{55832B2B-790D-4DE6-BD4E-0816ABF2ECA6}" presName="sibTrans" presStyleCnt="0"/>
      <dgm:spPr/>
    </dgm:pt>
    <dgm:pt modelId="{44DC7308-30F0-458C-97D5-E099DD7BA341}" type="pres">
      <dgm:prSet presAssocID="{553EA6FD-737F-4EC1-959D-A482CD82EB16}" presName="node" presStyleLbl="node1" presStyleIdx="8" presStyleCnt="9" custScaleX="119660" custLinFactNeighborX="-107" custLinFactNeighborY="-5232">
        <dgm:presLayoutVars>
          <dgm:bulletEnabled val="1"/>
        </dgm:presLayoutVars>
      </dgm:prSet>
      <dgm:spPr/>
    </dgm:pt>
  </dgm:ptLst>
  <dgm:cxnLst>
    <dgm:cxn modelId="{33EA9D30-E474-43C4-A260-39D11B16BD55}" type="presOf" srcId="{48EF2765-A570-419A-A251-78F602CE9D60}" destId="{B50CE528-AE17-4D2C-B040-1F5360429CF8}" srcOrd="0" destOrd="0" presId="urn:microsoft.com/office/officeart/2005/8/layout/default"/>
    <dgm:cxn modelId="{FF0FA031-99FC-4943-AF91-CC33A8354BB4}" srcId="{49CF14A4-9890-4D30-ABAE-702E50712095}" destId="{41E3F635-FB89-4920-AE47-31B358A18A44}" srcOrd="6" destOrd="0" parTransId="{6F15DE52-2726-4CE9-B70B-8C71EDA29CF7}" sibTransId="{8CFA5312-97C2-48E5-8C56-D6A50FBA496B}"/>
    <dgm:cxn modelId="{6005EC32-76B7-42C1-909D-0D1F63C88619}" srcId="{49CF14A4-9890-4D30-ABAE-702E50712095}" destId="{553EA6FD-737F-4EC1-959D-A482CD82EB16}" srcOrd="8" destOrd="0" parTransId="{FD097B99-B2DA-422D-8E23-3A6A045154B9}" sibTransId="{18763294-98A8-41B8-9F37-9CD7286B1DCE}"/>
    <dgm:cxn modelId="{3B863F33-F7B7-4A96-81F2-A4A71643235C}" srcId="{49CF14A4-9890-4D30-ABAE-702E50712095}" destId="{C91365FA-7E9D-4341-A98F-BC6B48E56415}" srcOrd="4" destOrd="0" parTransId="{26053A03-2993-4CB4-AEEA-3A6CC4C39306}" sibTransId="{EDA9AB98-D73E-4E65-BE86-B33635B8C32C}"/>
    <dgm:cxn modelId="{9F3CE262-3676-4016-BECD-0884BFB70A00}" type="presOf" srcId="{C91365FA-7E9D-4341-A98F-BC6B48E56415}" destId="{723A6617-1593-4250-B7D5-C550D3B959E3}" srcOrd="0" destOrd="0" presId="urn:microsoft.com/office/officeart/2005/8/layout/default"/>
    <dgm:cxn modelId="{B993774E-B9C9-44EC-ACFE-F8BAEAC51AD3}" type="presOf" srcId="{A6BE735A-2241-41F8-AB33-7298EF1B5ECC}" destId="{13F0E064-AE3F-4625-B370-760EA89971B8}" srcOrd="0" destOrd="0" presId="urn:microsoft.com/office/officeart/2005/8/layout/default"/>
    <dgm:cxn modelId="{84549A5A-5F31-4BDE-9FB3-5220EFAE7E37}" srcId="{49CF14A4-9890-4D30-ABAE-702E50712095}" destId="{D739F3C3-C0FF-411D-B7F4-0724D139BF66}" srcOrd="5" destOrd="0" parTransId="{307F0B49-0128-4288-99DF-967ECE3147F6}" sibTransId="{DBCFAD8D-74C8-46A4-999D-0AA45C396AB3}"/>
    <dgm:cxn modelId="{EEDDE892-A602-4ADF-9A61-DDAD55A45B99}" srcId="{49CF14A4-9890-4D30-ABAE-702E50712095}" destId="{48EF2765-A570-419A-A251-78F602CE9D60}" srcOrd="3" destOrd="0" parTransId="{B2F84868-F084-4C88-9748-1B18A55A1CB1}" sibTransId="{3B82F10F-DF4D-4DE8-93CA-B5DE820F641C}"/>
    <dgm:cxn modelId="{A1232FA0-2DBA-4D7B-B750-CEFF29B7D1E0}" type="presOf" srcId="{553EA6FD-737F-4EC1-959D-A482CD82EB16}" destId="{44DC7308-30F0-458C-97D5-E099DD7BA341}" srcOrd="0" destOrd="0" presId="urn:microsoft.com/office/officeart/2005/8/layout/default"/>
    <dgm:cxn modelId="{4ED22AB8-5D77-4836-901E-D275C8BB91B4}" type="presOf" srcId="{49CF14A4-9890-4D30-ABAE-702E50712095}" destId="{0DE2C11B-3D36-404B-8A46-8ADD051ABCAA}" srcOrd="0" destOrd="0" presId="urn:microsoft.com/office/officeart/2005/8/layout/default"/>
    <dgm:cxn modelId="{F175AFB8-BCBA-4E9E-9A0D-B827BA9DAE56}" srcId="{49CF14A4-9890-4D30-ABAE-702E50712095}" destId="{DEDB29EF-41CF-4B28-9792-A293E7780903}" srcOrd="1" destOrd="0" parTransId="{262C8D7C-B372-40E6-BA60-5B8DE0988806}" sibTransId="{3FA377EB-C4EA-484D-9406-8449CE5BF253}"/>
    <dgm:cxn modelId="{17BD96B9-57C4-45FB-A4AC-549426E09F7A}" srcId="{49CF14A4-9890-4D30-ABAE-702E50712095}" destId="{9A106C81-0882-4A63-9910-CDF33B05A2D7}" srcOrd="2" destOrd="0" parTransId="{2AA9C124-217D-459F-9334-E7E26B4F5242}" sibTransId="{4346CB41-684D-40D4-A07B-ACD2C4C6AE87}"/>
    <dgm:cxn modelId="{EE4064C0-680D-4072-BCE0-942B527BBB50}" srcId="{49CF14A4-9890-4D30-ABAE-702E50712095}" destId="{A6BE735A-2241-41F8-AB33-7298EF1B5ECC}" srcOrd="7" destOrd="0" parTransId="{C2D4C1A9-59C1-4A48-BA0E-AEDE164CAB8D}" sibTransId="{55832B2B-790D-4DE6-BD4E-0816ABF2ECA6}"/>
    <dgm:cxn modelId="{65B74DC7-DC89-4535-811C-265E52172C3B}" srcId="{49CF14A4-9890-4D30-ABAE-702E50712095}" destId="{9DFB20DD-E91F-4D1D-B7CF-B26CA0764590}" srcOrd="0" destOrd="0" parTransId="{829BE5CB-9F0E-4138-A05B-87575D311167}" sibTransId="{95DBCD03-7C4E-4705-8B14-1E4BD3EEA629}"/>
    <dgm:cxn modelId="{9876CDD9-62D4-4286-A5DB-6FD6F2AAE607}" type="presOf" srcId="{DEDB29EF-41CF-4B28-9792-A293E7780903}" destId="{D83E3986-89FF-4C2A-8CA6-622CE731CB78}" srcOrd="0" destOrd="0" presId="urn:microsoft.com/office/officeart/2005/8/layout/default"/>
    <dgm:cxn modelId="{2FA16BDF-4E2E-4084-AC9D-57E77DE99AAE}" type="presOf" srcId="{D739F3C3-C0FF-411D-B7F4-0724D139BF66}" destId="{C2D5EB5D-D037-42EE-A00B-041581F882DD}" srcOrd="0" destOrd="0" presId="urn:microsoft.com/office/officeart/2005/8/layout/default"/>
    <dgm:cxn modelId="{E75EC3E4-5E01-46CD-B509-45813EC30274}" type="presOf" srcId="{9A106C81-0882-4A63-9910-CDF33B05A2D7}" destId="{84835A41-D3EF-41A8-8C5C-B3C30578146A}" srcOrd="0" destOrd="0" presId="urn:microsoft.com/office/officeart/2005/8/layout/default"/>
    <dgm:cxn modelId="{8D9DF2F2-F656-471A-9919-B905E40BD9AA}" type="presOf" srcId="{41E3F635-FB89-4920-AE47-31B358A18A44}" destId="{35C67A1D-2666-495E-829D-C3177A1D1072}" srcOrd="0" destOrd="0" presId="urn:microsoft.com/office/officeart/2005/8/layout/default"/>
    <dgm:cxn modelId="{8E1BC9FC-F278-488E-9D77-94813390B9F3}" type="presOf" srcId="{9DFB20DD-E91F-4D1D-B7CF-B26CA0764590}" destId="{D38C6CE2-C297-4274-9ADF-5E8C1D69EBDD}" srcOrd="0" destOrd="0" presId="urn:microsoft.com/office/officeart/2005/8/layout/default"/>
    <dgm:cxn modelId="{71614D13-E2B0-46E7-A042-1D5734533EE0}" type="presParOf" srcId="{0DE2C11B-3D36-404B-8A46-8ADD051ABCAA}" destId="{D38C6CE2-C297-4274-9ADF-5E8C1D69EBDD}" srcOrd="0" destOrd="0" presId="urn:microsoft.com/office/officeart/2005/8/layout/default"/>
    <dgm:cxn modelId="{5530D5ED-EAA0-4CA3-BC8B-0CFAD69833C9}" type="presParOf" srcId="{0DE2C11B-3D36-404B-8A46-8ADD051ABCAA}" destId="{C1EF8E53-CE2E-4D3F-9E54-DF38EDA9091D}" srcOrd="1" destOrd="0" presId="urn:microsoft.com/office/officeart/2005/8/layout/default"/>
    <dgm:cxn modelId="{4A5E227C-63DB-4316-AC3F-EB49D850C1C1}" type="presParOf" srcId="{0DE2C11B-3D36-404B-8A46-8ADD051ABCAA}" destId="{D83E3986-89FF-4C2A-8CA6-622CE731CB78}" srcOrd="2" destOrd="0" presId="urn:microsoft.com/office/officeart/2005/8/layout/default"/>
    <dgm:cxn modelId="{24E7C852-D2B6-43E0-BFC9-0418E6336F0C}" type="presParOf" srcId="{0DE2C11B-3D36-404B-8A46-8ADD051ABCAA}" destId="{CF9830CA-808B-4591-B250-8AA2D6DDC0FB}" srcOrd="3" destOrd="0" presId="urn:microsoft.com/office/officeart/2005/8/layout/default"/>
    <dgm:cxn modelId="{BCD23BF6-22D2-42E5-BA25-284F054CEC39}" type="presParOf" srcId="{0DE2C11B-3D36-404B-8A46-8ADD051ABCAA}" destId="{84835A41-D3EF-41A8-8C5C-B3C30578146A}" srcOrd="4" destOrd="0" presId="urn:microsoft.com/office/officeart/2005/8/layout/default"/>
    <dgm:cxn modelId="{6681608D-D81A-4755-A692-325801758EDF}" type="presParOf" srcId="{0DE2C11B-3D36-404B-8A46-8ADD051ABCAA}" destId="{DD2E0016-4103-4AC3-A7CC-6F6AC8813C44}" srcOrd="5" destOrd="0" presId="urn:microsoft.com/office/officeart/2005/8/layout/default"/>
    <dgm:cxn modelId="{A3183AC4-2B1A-404E-88BE-241F705D7EEC}" type="presParOf" srcId="{0DE2C11B-3D36-404B-8A46-8ADD051ABCAA}" destId="{B50CE528-AE17-4D2C-B040-1F5360429CF8}" srcOrd="6" destOrd="0" presId="urn:microsoft.com/office/officeart/2005/8/layout/default"/>
    <dgm:cxn modelId="{2338027F-14F8-4953-8BB1-B2C784C62CE0}" type="presParOf" srcId="{0DE2C11B-3D36-404B-8A46-8ADD051ABCAA}" destId="{A12A1223-79BC-44E2-9C25-F5092811F975}" srcOrd="7" destOrd="0" presId="urn:microsoft.com/office/officeart/2005/8/layout/default"/>
    <dgm:cxn modelId="{EBD98D5D-ACAC-46C3-A279-6C47F05180B2}" type="presParOf" srcId="{0DE2C11B-3D36-404B-8A46-8ADD051ABCAA}" destId="{723A6617-1593-4250-B7D5-C550D3B959E3}" srcOrd="8" destOrd="0" presId="urn:microsoft.com/office/officeart/2005/8/layout/default"/>
    <dgm:cxn modelId="{B0A69DE9-DD3D-441B-AA50-7A082E2DCB85}" type="presParOf" srcId="{0DE2C11B-3D36-404B-8A46-8ADD051ABCAA}" destId="{934DAFC7-EB72-429A-B834-0D9B6293B097}" srcOrd="9" destOrd="0" presId="urn:microsoft.com/office/officeart/2005/8/layout/default"/>
    <dgm:cxn modelId="{1732109A-9736-4C29-828C-A3DE3F06F829}" type="presParOf" srcId="{0DE2C11B-3D36-404B-8A46-8ADD051ABCAA}" destId="{C2D5EB5D-D037-42EE-A00B-041581F882DD}" srcOrd="10" destOrd="0" presId="urn:microsoft.com/office/officeart/2005/8/layout/default"/>
    <dgm:cxn modelId="{B7287782-1967-475B-8CDF-C3DE23016CED}" type="presParOf" srcId="{0DE2C11B-3D36-404B-8A46-8ADD051ABCAA}" destId="{6565CB46-CF73-46BA-9740-720D6A28BBD4}" srcOrd="11" destOrd="0" presId="urn:microsoft.com/office/officeart/2005/8/layout/default"/>
    <dgm:cxn modelId="{18C51215-50E1-4BDC-817C-270AE3188CB3}" type="presParOf" srcId="{0DE2C11B-3D36-404B-8A46-8ADD051ABCAA}" destId="{35C67A1D-2666-495E-829D-C3177A1D1072}" srcOrd="12" destOrd="0" presId="urn:microsoft.com/office/officeart/2005/8/layout/default"/>
    <dgm:cxn modelId="{63666303-DB62-4322-87DA-85EDC8F14E01}" type="presParOf" srcId="{0DE2C11B-3D36-404B-8A46-8ADD051ABCAA}" destId="{5DFAC1B7-A312-499B-8F34-5B2CD61F03BC}" srcOrd="13" destOrd="0" presId="urn:microsoft.com/office/officeart/2005/8/layout/default"/>
    <dgm:cxn modelId="{5A6760C5-FDCB-49A0-9A80-6A114F33D7B7}" type="presParOf" srcId="{0DE2C11B-3D36-404B-8A46-8ADD051ABCAA}" destId="{13F0E064-AE3F-4625-B370-760EA89971B8}" srcOrd="14" destOrd="0" presId="urn:microsoft.com/office/officeart/2005/8/layout/default"/>
    <dgm:cxn modelId="{2C993D60-1E07-4C49-BF2F-FAAB42B4E058}" type="presParOf" srcId="{0DE2C11B-3D36-404B-8A46-8ADD051ABCAA}" destId="{C667A437-7F6B-4844-907F-1B1CD77DD7ED}" srcOrd="15" destOrd="0" presId="urn:microsoft.com/office/officeart/2005/8/layout/default"/>
    <dgm:cxn modelId="{92824836-667D-4039-9EB6-2FCA7EDB56DB}" type="presParOf" srcId="{0DE2C11B-3D36-404B-8A46-8ADD051ABCAA}" destId="{44DC7308-30F0-458C-97D5-E099DD7BA341}"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C28BF9-E31F-489F-8262-8D2E645B8545}"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en-IN"/>
        </a:p>
      </dgm:t>
    </dgm:pt>
    <dgm:pt modelId="{938975DC-BCC9-4C00-A2F4-D3DEEBAAC8AF}">
      <dgm:prSet phldrT="[Text]"/>
      <dgm:spPr/>
      <dgm:t>
        <a:bodyPr/>
        <a:lstStyle/>
        <a:p>
          <a:r>
            <a:rPr lang="en-US" dirty="0"/>
            <a:t>Capital stack that truly lowers the price of money</a:t>
          </a:r>
          <a:endParaRPr lang="en-IN" dirty="0"/>
        </a:p>
      </dgm:t>
    </dgm:pt>
    <dgm:pt modelId="{E4CF47FE-4866-48DD-9190-BBAD28B2A746}" type="parTrans" cxnId="{A6E26462-66AB-486C-9002-9132AE49B0B4}">
      <dgm:prSet/>
      <dgm:spPr/>
      <dgm:t>
        <a:bodyPr/>
        <a:lstStyle/>
        <a:p>
          <a:endParaRPr lang="en-IN"/>
        </a:p>
      </dgm:t>
    </dgm:pt>
    <dgm:pt modelId="{C025681E-8401-453C-BFF4-2D63EFD92501}" type="sibTrans" cxnId="{A6E26462-66AB-486C-9002-9132AE49B0B4}">
      <dgm:prSet/>
      <dgm:spPr/>
      <dgm:t>
        <a:bodyPr/>
        <a:lstStyle/>
        <a:p>
          <a:endParaRPr lang="en-IN"/>
        </a:p>
      </dgm:t>
    </dgm:pt>
    <dgm:pt modelId="{1674A3A0-FF23-40A7-A670-B65ECB4E36D3}">
      <dgm:prSet phldrT="[Text]" custT="1"/>
      <dgm:spPr/>
      <dgm:t>
        <a:bodyPr/>
        <a:lstStyle/>
        <a:p>
          <a:pPr>
            <a:buNone/>
          </a:pPr>
          <a:r>
            <a:rPr lang="en-US" sz="1050" dirty="0">
              <a:latin typeface="Arial" panose="020B0604020202020204" pitchFamily="34" charset="0"/>
              <a:cs typeface="Arial" panose="020B0604020202020204" pitchFamily="34" charset="0"/>
            </a:rPr>
            <a:t>We anchor equity with domestic pension and sovereign funds at about forty percent targeting ten to twelve percent returns over twelve to fifteen years because they view the facility as essential health infrastructure. We add development finance institution senior debt at about forty five percent and roughly eight- and one-half percent interest with ten to twelve year tenor so debt duration matches public offtake.</a:t>
          </a:r>
          <a:endParaRPr lang="en-IN" sz="1050" dirty="0">
            <a:latin typeface="Arial" panose="020B0604020202020204" pitchFamily="34" charset="0"/>
            <a:cs typeface="Arial" panose="020B0604020202020204" pitchFamily="34" charset="0"/>
          </a:endParaRPr>
        </a:p>
      </dgm:t>
    </dgm:pt>
    <dgm:pt modelId="{11D2FC28-2E02-4CA9-BC8A-A53978F5B6E1}" type="parTrans" cxnId="{5BD80172-1D96-4C42-BC8F-B8B174336A07}">
      <dgm:prSet/>
      <dgm:spPr/>
      <dgm:t>
        <a:bodyPr/>
        <a:lstStyle/>
        <a:p>
          <a:endParaRPr lang="en-IN"/>
        </a:p>
      </dgm:t>
    </dgm:pt>
    <dgm:pt modelId="{89199DC1-FD65-4070-8A89-BA02B2143F22}" type="sibTrans" cxnId="{5BD80172-1D96-4C42-BC8F-B8B174336A07}">
      <dgm:prSet/>
      <dgm:spPr/>
      <dgm:t>
        <a:bodyPr/>
        <a:lstStyle/>
        <a:p>
          <a:endParaRPr lang="en-IN"/>
        </a:p>
      </dgm:t>
    </dgm:pt>
    <dgm:pt modelId="{D730D8B4-C85B-41B7-B3D9-A6FAEB831CBB}">
      <dgm:prSet phldrT="[Text]"/>
      <dgm:spPr/>
      <dgm:t>
        <a:bodyPr/>
        <a:lstStyle/>
        <a:p>
          <a:r>
            <a:rPr lang="en-US" dirty="0"/>
            <a:t>Why the blended rate falls and stays bankable</a:t>
          </a:r>
          <a:endParaRPr lang="en-IN" dirty="0"/>
        </a:p>
      </dgm:t>
    </dgm:pt>
    <dgm:pt modelId="{BC1D0B03-9D8F-49AA-A069-9D6A65369711}" type="parTrans" cxnId="{28C298A1-E9C5-437C-BB21-55FD2EC49066}">
      <dgm:prSet/>
      <dgm:spPr/>
      <dgm:t>
        <a:bodyPr/>
        <a:lstStyle/>
        <a:p>
          <a:endParaRPr lang="en-IN"/>
        </a:p>
      </dgm:t>
    </dgm:pt>
    <dgm:pt modelId="{8FD492C9-F0F8-4247-B04B-C15FB2FC29DF}" type="sibTrans" cxnId="{28C298A1-E9C5-437C-BB21-55FD2EC49066}">
      <dgm:prSet/>
      <dgm:spPr/>
      <dgm:t>
        <a:bodyPr/>
        <a:lstStyle/>
        <a:p>
          <a:endParaRPr lang="en-IN"/>
        </a:p>
      </dgm:t>
    </dgm:pt>
    <dgm:pt modelId="{6DF0852C-A600-437F-9C04-4E46F938BC5F}">
      <dgm:prSet phldrT="[Text]" custT="1"/>
      <dgm:spPr/>
      <dgm:t>
        <a:bodyPr/>
        <a:lstStyle/>
        <a:p>
          <a:pPr>
            <a:buNone/>
          </a:pPr>
          <a:r>
            <a:rPr lang="en-US" sz="1050" dirty="0">
              <a:latin typeface="Arial" panose="020B0604020202020204" pitchFamily="34" charset="0"/>
              <a:cs typeface="Arial" panose="020B0604020202020204" pitchFamily="34" charset="0"/>
            </a:rPr>
            <a:t>This mix is designed to move the weighted average cost of capital from roughly thirteen point eight percent toward about eleven point five percent which is a reduction of about two hundred and thirty basis points. The fall comes from cheaper domestic equity expectations, development finance pricing, and the guarantee effect, then the green power purchase agreement increases availability which further improves lender terms. Corridor indexation to freight exchange and value added tax creates predictable cash flows. </a:t>
          </a:r>
          <a:endParaRPr lang="en-IN" sz="1050" dirty="0">
            <a:latin typeface="Arial" panose="020B0604020202020204" pitchFamily="34" charset="0"/>
            <a:cs typeface="Arial" panose="020B0604020202020204" pitchFamily="34" charset="0"/>
          </a:endParaRPr>
        </a:p>
      </dgm:t>
    </dgm:pt>
    <dgm:pt modelId="{0DAF5C21-F0FE-40B9-8D27-81E73565642A}" type="parTrans" cxnId="{05A6E68C-3C3D-49A4-9357-28223653157B}">
      <dgm:prSet/>
      <dgm:spPr/>
      <dgm:t>
        <a:bodyPr/>
        <a:lstStyle/>
        <a:p>
          <a:endParaRPr lang="en-IN"/>
        </a:p>
      </dgm:t>
    </dgm:pt>
    <dgm:pt modelId="{B4CB1A89-6527-4125-AF86-D7FD9E266C7D}" type="sibTrans" cxnId="{05A6E68C-3C3D-49A4-9357-28223653157B}">
      <dgm:prSet/>
      <dgm:spPr/>
      <dgm:t>
        <a:bodyPr/>
        <a:lstStyle/>
        <a:p>
          <a:endParaRPr lang="en-IN"/>
        </a:p>
      </dgm:t>
    </dgm:pt>
    <dgm:pt modelId="{6BBC5219-283B-4F20-8375-A4BFBD96CF97}">
      <dgm:prSet/>
      <dgm:spPr/>
      <dgm:t>
        <a:bodyPr/>
        <a:lstStyle/>
        <a:p>
          <a:r>
            <a:rPr lang="en-US" dirty="0"/>
            <a:t>How cash is freed while the lines scale</a:t>
          </a:r>
          <a:endParaRPr lang="en-IN" dirty="0"/>
        </a:p>
      </dgm:t>
    </dgm:pt>
    <dgm:pt modelId="{E6BCCC5E-674F-4B2E-9D9C-8B3CA522C096}" type="parTrans" cxnId="{EBF05C74-7BD2-42AB-83FD-25599FCC9AF8}">
      <dgm:prSet/>
      <dgm:spPr/>
      <dgm:t>
        <a:bodyPr/>
        <a:lstStyle/>
        <a:p>
          <a:endParaRPr lang="en-IN"/>
        </a:p>
      </dgm:t>
    </dgm:pt>
    <dgm:pt modelId="{6D467B33-B142-4A2B-915C-AC3C23A9CE32}" type="sibTrans" cxnId="{EBF05C74-7BD2-42AB-83FD-25599FCC9AF8}">
      <dgm:prSet/>
      <dgm:spPr/>
      <dgm:t>
        <a:bodyPr/>
        <a:lstStyle/>
        <a:p>
          <a:endParaRPr lang="en-IN"/>
        </a:p>
      </dgm:t>
    </dgm:pt>
    <dgm:pt modelId="{F5EAFDD7-CFF2-48BD-A137-384C7F85E1EE}">
      <dgm:prSet custT="1"/>
      <dgm:spPr/>
      <dgm:t>
        <a:bodyPr/>
        <a:lstStyle/>
        <a:p>
          <a:pPr>
            <a:buNone/>
          </a:pPr>
          <a:r>
            <a:rPr lang="en-US" sz="1050" dirty="0">
              <a:latin typeface="Arial" panose="020B0604020202020204" pitchFamily="34" charset="0"/>
              <a:cs typeface="Arial" panose="020B0604020202020204" pitchFamily="34" charset="0"/>
            </a:rPr>
            <a:t>Using the latest operations sheet the cost of sales in twenty </a:t>
          </a:r>
          <a:r>
            <a:rPr lang="en-US" sz="1050" dirty="0" err="1">
              <a:latin typeface="Arial" panose="020B0604020202020204" pitchFamily="34" charset="0"/>
              <a:cs typeface="Arial" panose="020B0604020202020204" pitchFamily="34" charset="0"/>
            </a:rPr>
            <a:t>twenty</a:t>
          </a:r>
          <a:r>
            <a:rPr lang="en-US" sz="1050" dirty="0">
              <a:latin typeface="Arial" panose="020B0604020202020204" pitchFamily="34" charset="0"/>
              <a:cs typeface="Arial" panose="020B0604020202020204" pitchFamily="34" charset="0"/>
            </a:rPr>
            <a:t> four is about twenty five point two five two million dollars. Cutting working capital from fifty days to forty days releases about zero point sixty nine million dollars because ten divided by three hundred sixty five multiplied by twenty five point two five two million equals that result. At a twelve percent borrowing rate this saves roughly zero point zero eight three million dollars per year. We achieve the reduction through receivable discounting from United Nations and pooled programs</a:t>
          </a:r>
          <a:endParaRPr lang="en-IN" sz="1050" dirty="0">
            <a:latin typeface="Arial" panose="020B0604020202020204" pitchFamily="34" charset="0"/>
            <a:cs typeface="Arial" panose="020B0604020202020204" pitchFamily="34" charset="0"/>
          </a:endParaRPr>
        </a:p>
      </dgm:t>
    </dgm:pt>
    <dgm:pt modelId="{994F742A-1075-4FFD-86DE-3F8EF2D99B62}" type="parTrans" cxnId="{AB3B7FC6-2AD3-4A33-8E4C-3A2DA6493651}">
      <dgm:prSet/>
      <dgm:spPr/>
      <dgm:t>
        <a:bodyPr/>
        <a:lstStyle/>
        <a:p>
          <a:endParaRPr lang="en-IN"/>
        </a:p>
      </dgm:t>
    </dgm:pt>
    <dgm:pt modelId="{7AC67FDE-C493-4039-9497-064E28F81D63}" type="sibTrans" cxnId="{AB3B7FC6-2AD3-4A33-8E4C-3A2DA6493651}">
      <dgm:prSet/>
      <dgm:spPr/>
      <dgm:t>
        <a:bodyPr/>
        <a:lstStyle/>
        <a:p>
          <a:endParaRPr lang="en-IN"/>
        </a:p>
      </dgm:t>
    </dgm:pt>
    <dgm:pt modelId="{689AD0F6-E012-4D88-9FF4-34CB99282452}" type="pres">
      <dgm:prSet presAssocID="{49C28BF9-E31F-489F-8262-8D2E645B8545}" presName="Name0" presStyleCnt="0">
        <dgm:presLayoutVars>
          <dgm:dir/>
          <dgm:animLvl val="lvl"/>
          <dgm:resizeHandles/>
        </dgm:presLayoutVars>
      </dgm:prSet>
      <dgm:spPr/>
    </dgm:pt>
    <dgm:pt modelId="{DECB4BB3-B1E1-4D3A-9E79-0D61CF2B9EAE}" type="pres">
      <dgm:prSet presAssocID="{938975DC-BCC9-4C00-A2F4-D3DEEBAAC8AF}" presName="linNode" presStyleCnt="0"/>
      <dgm:spPr/>
    </dgm:pt>
    <dgm:pt modelId="{396621C3-658E-46DB-B8E4-68EC53BB526D}" type="pres">
      <dgm:prSet presAssocID="{938975DC-BCC9-4C00-A2F4-D3DEEBAAC8AF}" presName="parentShp" presStyleLbl="node1" presStyleIdx="0" presStyleCnt="3" custScaleX="70194" custLinFactNeighborX="-9935">
        <dgm:presLayoutVars>
          <dgm:bulletEnabled val="1"/>
        </dgm:presLayoutVars>
      </dgm:prSet>
      <dgm:spPr/>
    </dgm:pt>
    <dgm:pt modelId="{20F7D5E3-AA8C-45BA-93E6-4E6CB624D8D1}" type="pres">
      <dgm:prSet presAssocID="{938975DC-BCC9-4C00-A2F4-D3DEEBAAC8AF}" presName="childShp" presStyleLbl="bgAccFollowNode1" presStyleIdx="0" presStyleCnt="3" custScaleX="151574" custScaleY="121316" custLinFactNeighborX="-816">
        <dgm:presLayoutVars>
          <dgm:bulletEnabled val="1"/>
        </dgm:presLayoutVars>
      </dgm:prSet>
      <dgm:spPr/>
    </dgm:pt>
    <dgm:pt modelId="{C62E9732-5653-44E9-9023-38C76C30AD64}" type="pres">
      <dgm:prSet presAssocID="{C025681E-8401-453C-BFF4-2D63EFD92501}" presName="spacing" presStyleCnt="0"/>
      <dgm:spPr/>
    </dgm:pt>
    <dgm:pt modelId="{8148600B-270F-41DD-9131-7505454DB84C}" type="pres">
      <dgm:prSet presAssocID="{D730D8B4-C85B-41B7-B3D9-A6FAEB831CBB}" presName="linNode" presStyleCnt="0"/>
      <dgm:spPr/>
    </dgm:pt>
    <dgm:pt modelId="{172310B6-2380-4D4A-BEB3-6817E46441DE}" type="pres">
      <dgm:prSet presAssocID="{D730D8B4-C85B-41B7-B3D9-A6FAEB831CBB}" presName="parentShp" presStyleLbl="node1" presStyleIdx="1" presStyleCnt="3" custScaleX="61376" custLinFactNeighborX="-12875" custLinFactNeighborY="658">
        <dgm:presLayoutVars>
          <dgm:bulletEnabled val="1"/>
        </dgm:presLayoutVars>
      </dgm:prSet>
      <dgm:spPr/>
    </dgm:pt>
    <dgm:pt modelId="{6BB2A3C0-69A1-4648-B2A9-99CA33AC27C4}" type="pres">
      <dgm:prSet presAssocID="{D730D8B4-C85B-41B7-B3D9-A6FAEB831CBB}" presName="childShp" presStyleLbl="bgAccFollowNode1" presStyleIdx="1" presStyleCnt="3" custScaleX="125749" custScaleY="121776">
        <dgm:presLayoutVars>
          <dgm:bulletEnabled val="1"/>
        </dgm:presLayoutVars>
      </dgm:prSet>
      <dgm:spPr/>
    </dgm:pt>
    <dgm:pt modelId="{8B86BC53-D1BC-4C31-AAE6-C2425A64F9E8}" type="pres">
      <dgm:prSet presAssocID="{8FD492C9-F0F8-4247-B04B-C15FB2FC29DF}" presName="spacing" presStyleCnt="0"/>
      <dgm:spPr/>
    </dgm:pt>
    <dgm:pt modelId="{767279FD-87AE-4862-9703-A4E09981E3B2}" type="pres">
      <dgm:prSet presAssocID="{6BBC5219-283B-4F20-8375-A4BFBD96CF97}" presName="linNode" presStyleCnt="0"/>
      <dgm:spPr/>
    </dgm:pt>
    <dgm:pt modelId="{6C957692-2F12-4673-BA85-1B2F5939B3F4}" type="pres">
      <dgm:prSet presAssocID="{6BBC5219-283B-4F20-8375-A4BFBD96CF97}" presName="parentShp" presStyleLbl="node1" presStyleIdx="2" presStyleCnt="3" custScaleX="64903" custLinFactNeighborX="-11699" custLinFactNeighborY="27">
        <dgm:presLayoutVars>
          <dgm:bulletEnabled val="1"/>
        </dgm:presLayoutVars>
      </dgm:prSet>
      <dgm:spPr/>
    </dgm:pt>
    <dgm:pt modelId="{DA3AA025-8D43-4B74-BD04-D27B96BCA8DA}" type="pres">
      <dgm:prSet presAssocID="{6BBC5219-283B-4F20-8375-A4BFBD96CF97}" presName="childShp" presStyleLbl="bgAccFollowNode1" presStyleIdx="2" presStyleCnt="3" custScaleX="148090" custScaleY="122297" custLinFactNeighborX="1046" custLinFactNeighborY="0">
        <dgm:presLayoutVars>
          <dgm:bulletEnabled val="1"/>
        </dgm:presLayoutVars>
      </dgm:prSet>
      <dgm:spPr/>
    </dgm:pt>
  </dgm:ptLst>
  <dgm:cxnLst>
    <dgm:cxn modelId="{A6E26462-66AB-486C-9002-9132AE49B0B4}" srcId="{49C28BF9-E31F-489F-8262-8D2E645B8545}" destId="{938975DC-BCC9-4C00-A2F4-D3DEEBAAC8AF}" srcOrd="0" destOrd="0" parTransId="{E4CF47FE-4866-48DD-9190-BBAD28B2A746}" sibTransId="{C025681E-8401-453C-BFF4-2D63EFD92501}"/>
    <dgm:cxn modelId="{DC5DE96A-C1FD-4EC0-B117-7FC1DB3F3912}" type="presOf" srcId="{49C28BF9-E31F-489F-8262-8D2E645B8545}" destId="{689AD0F6-E012-4D88-9FF4-34CB99282452}" srcOrd="0" destOrd="0" presId="urn:microsoft.com/office/officeart/2005/8/layout/vList6"/>
    <dgm:cxn modelId="{90536F4F-45EC-4B24-B1EB-FC68AC4124B7}" type="presOf" srcId="{938975DC-BCC9-4C00-A2F4-D3DEEBAAC8AF}" destId="{396621C3-658E-46DB-B8E4-68EC53BB526D}" srcOrd="0" destOrd="0" presId="urn:microsoft.com/office/officeart/2005/8/layout/vList6"/>
    <dgm:cxn modelId="{B307B550-2ACE-4A00-977F-BE9D281D12ED}" type="presOf" srcId="{6DF0852C-A600-437F-9C04-4E46F938BC5F}" destId="{6BB2A3C0-69A1-4648-B2A9-99CA33AC27C4}" srcOrd="0" destOrd="0" presId="urn:microsoft.com/office/officeart/2005/8/layout/vList6"/>
    <dgm:cxn modelId="{5BD80172-1D96-4C42-BC8F-B8B174336A07}" srcId="{938975DC-BCC9-4C00-A2F4-D3DEEBAAC8AF}" destId="{1674A3A0-FF23-40A7-A670-B65ECB4E36D3}" srcOrd="0" destOrd="0" parTransId="{11D2FC28-2E02-4CA9-BC8A-A53978F5B6E1}" sibTransId="{89199DC1-FD65-4070-8A89-BA02B2143F22}"/>
    <dgm:cxn modelId="{EBF05C74-7BD2-42AB-83FD-25599FCC9AF8}" srcId="{49C28BF9-E31F-489F-8262-8D2E645B8545}" destId="{6BBC5219-283B-4F20-8375-A4BFBD96CF97}" srcOrd="2" destOrd="0" parTransId="{E6BCCC5E-674F-4B2E-9D9C-8B3CA522C096}" sibTransId="{6D467B33-B142-4A2B-915C-AC3C23A9CE32}"/>
    <dgm:cxn modelId="{AAB4B978-988F-42CE-86B8-5646BC0531E1}" type="presOf" srcId="{F5EAFDD7-CFF2-48BD-A137-384C7F85E1EE}" destId="{DA3AA025-8D43-4B74-BD04-D27B96BCA8DA}" srcOrd="0" destOrd="0" presId="urn:microsoft.com/office/officeart/2005/8/layout/vList6"/>
    <dgm:cxn modelId="{05A6E68C-3C3D-49A4-9357-28223653157B}" srcId="{D730D8B4-C85B-41B7-B3D9-A6FAEB831CBB}" destId="{6DF0852C-A600-437F-9C04-4E46F938BC5F}" srcOrd="0" destOrd="0" parTransId="{0DAF5C21-F0FE-40B9-8D27-81E73565642A}" sibTransId="{B4CB1A89-6527-4125-AF86-D7FD9E266C7D}"/>
    <dgm:cxn modelId="{28C298A1-E9C5-437C-BB21-55FD2EC49066}" srcId="{49C28BF9-E31F-489F-8262-8D2E645B8545}" destId="{D730D8B4-C85B-41B7-B3D9-A6FAEB831CBB}" srcOrd="1" destOrd="0" parTransId="{BC1D0B03-9D8F-49AA-A069-9D6A65369711}" sibTransId="{8FD492C9-F0F8-4247-B04B-C15FB2FC29DF}"/>
    <dgm:cxn modelId="{77F15EAC-FCFD-41A3-B239-8AF7713FCAF3}" type="presOf" srcId="{6BBC5219-283B-4F20-8375-A4BFBD96CF97}" destId="{6C957692-2F12-4673-BA85-1B2F5939B3F4}" srcOrd="0" destOrd="0" presId="urn:microsoft.com/office/officeart/2005/8/layout/vList6"/>
    <dgm:cxn modelId="{AB3B7FC6-2AD3-4A33-8E4C-3A2DA6493651}" srcId="{6BBC5219-283B-4F20-8375-A4BFBD96CF97}" destId="{F5EAFDD7-CFF2-48BD-A137-384C7F85E1EE}" srcOrd="0" destOrd="0" parTransId="{994F742A-1075-4FFD-86DE-3F8EF2D99B62}" sibTransId="{7AC67FDE-C493-4039-9497-064E28F81D63}"/>
    <dgm:cxn modelId="{BB6B10E5-09C8-4A67-A134-F9D9764C99DB}" type="presOf" srcId="{1674A3A0-FF23-40A7-A670-B65ECB4E36D3}" destId="{20F7D5E3-AA8C-45BA-93E6-4E6CB624D8D1}" srcOrd="0" destOrd="0" presId="urn:microsoft.com/office/officeart/2005/8/layout/vList6"/>
    <dgm:cxn modelId="{71564FEB-03F7-42F5-8A9A-E479D4EA778D}" type="presOf" srcId="{D730D8B4-C85B-41B7-B3D9-A6FAEB831CBB}" destId="{172310B6-2380-4D4A-BEB3-6817E46441DE}" srcOrd="0" destOrd="0" presId="urn:microsoft.com/office/officeart/2005/8/layout/vList6"/>
    <dgm:cxn modelId="{1AF9E03B-AC82-4C72-A197-0EAE4AC43F8B}" type="presParOf" srcId="{689AD0F6-E012-4D88-9FF4-34CB99282452}" destId="{DECB4BB3-B1E1-4D3A-9E79-0D61CF2B9EAE}" srcOrd="0" destOrd="0" presId="urn:microsoft.com/office/officeart/2005/8/layout/vList6"/>
    <dgm:cxn modelId="{479C8558-58AF-453D-A868-B94A0400B9D3}" type="presParOf" srcId="{DECB4BB3-B1E1-4D3A-9E79-0D61CF2B9EAE}" destId="{396621C3-658E-46DB-B8E4-68EC53BB526D}" srcOrd="0" destOrd="0" presId="urn:microsoft.com/office/officeart/2005/8/layout/vList6"/>
    <dgm:cxn modelId="{97D0F81E-C49E-47A0-B7A9-1CD6565E7508}" type="presParOf" srcId="{DECB4BB3-B1E1-4D3A-9E79-0D61CF2B9EAE}" destId="{20F7D5E3-AA8C-45BA-93E6-4E6CB624D8D1}" srcOrd="1" destOrd="0" presId="urn:microsoft.com/office/officeart/2005/8/layout/vList6"/>
    <dgm:cxn modelId="{186CD833-DEB4-4831-AE34-39639014AA34}" type="presParOf" srcId="{689AD0F6-E012-4D88-9FF4-34CB99282452}" destId="{C62E9732-5653-44E9-9023-38C76C30AD64}" srcOrd="1" destOrd="0" presId="urn:microsoft.com/office/officeart/2005/8/layout/vList6"/>
    <dgm:cxn modelId="{6804082C-C6DA-4C0E-A50E-6F14DA66AFA7}" type="presParOf" srcId="{689AD0F6-E012-4D88-9FF4-34CB99282452}" destId="{8148600B-270F-41DD-9131-7505454DB84C}" srcOrd="2" destOrd="0" presId="urn:microsoft.com/office/officeart/2005/8/layout/vList6"/>
    <dgm:cxn modelId="{C9C9600D-2C8A-466C-802E-A5ADCAE77B0D}" type="presParOf" srcId="{8148600B-270F-41DD-9131-7505454DB84C}" destId="{172310B6-2380-4D4A-BEB3-6817E46441DE}" srcOrd="0" destOrd="0" presId="urn:microsoft.com/office/officeart/2005/8/layout/vList6"/>
    <dgm:cxn modelId="{74460967-E746-4BAD-9371-C6981BAF3476}" type="presParOf" srcId="{8148600B-270F-41DD-9131-7505454DB84C}" destId="{6BB2A3C0-69A1-4648-B2A9-99CA33AC27C4}" srcOrd="1" destOrd="0" presId="urn:microsoft.com/office/officeart/2005/8/layout/vList6"/>
    <dgm:cxn modelId="{49BFD7E3-B9DF-42E8-B0ED-BCF28EF4309F}" type="presParOf" srcId="{689AD0F6-E012-4D88-9FF4-34CB99282452}" destId="{8B86BC53-D1BC-4C31-AAE6-C2425A64F9E8}" srcOrd="3" destOrd="0" presId="urn:microsoft.com/office/officeart/2005/8/layout/vList6"/>
    <dgm:cxn modelId="{EFD658AA-2CDC-4308-A534-6746A99BF9B7}" type="presParOf" srcId="{689AD0F6-E012-4D88-9FF4-34CB99282452}" destId="{767279FD-87AE-4862-9703-A4E09981E3B2}" srcOrd="4" destOrd="0" presId="urn:microsoft.com/office/officeart/2005/8/layout/vList6"/>
    <dgm:cxn modelId="{09B9F39B-568E-4F93-8AFB-93E8982612DE}" type="presParOf" srcId="{767279FD-87AE-4862-9703-A4E09981E3B2}" destId="{6C957692-2F12-4673-BA85-1B2F5939B3F4}" srcOrd="0" destOrd="0" presId="urn:microsoft.com/office/officeart/2005/8/layout/vList6"/>
    <dgm:cxn modelId="{5FED7FAF-169C-4664-A3C4-C62F4B52756E}" type="presParOf" srcId="{767279FD-87AE-4862-9703-A4E09981E3B2}" destId="{DA3AA025-8D43-4B74-BD04-D27B96BCA8DA}"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F0FE3-E249-4A0A-B5FC-66056966FF15}">
      <dsp:nvSpPr>
        <dsp:cNvPr id="0" name=""/>
        <dsp:cNvSpPr/>
      </dsp:nvSpPr>
      <dsp:spPr>
        <a:xfrm rot="5400000">
          <a:off x="-129951" y="215529"/>
          <a:ext cx="866345" cy="606442"/>
        </a:xfrm>
        <a:prstGeom prst="chevron">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0" kern="1200">
              <a:solidFill>
                <a:schemeClr val="tx1"/>
              </a:solidFill>
            </a:rPr>
            <a:t>Data Intake</a:t>
          </a:r>
          <a:endParaRPr lang="en-IN" sz="900" b="0" kern="1200" dirty="0">
            <a:solidFill>
              <a:schemeClr val="tx1"/>
            </a:solidFill>
          </a:endParaRPr>
        </a:p>
      </dsp:txBody>
      <dsp:txXfrm rot="-5400000">
        <a:off x="1" y="388798"/>
        <a:ext cx="606442" cy="259903"/>
      </dsp:txXfrm>
    </dsp:sp>
    <dsp:sp modelId="{6D928FE0-94DD-4D49-97C8-114C79D56AD8}">
      <dsp:nvSpPr>
        <dsp:cNvPr id="0" name=""/>
        <dsp:cNvSpPr/>
      </dsp:nvSpPr>
      <dsp:spPr>
        <a:xfrm rot="5400000">
          <a:off x="3090043" y="-2427809"/>
          <a:ext cx="563124" cy="5584045"/>
        </a:xfrm>
        <a:prstGeom prst="round2SameRect">
          <a:avLst/>
        </a:prstGeom>
        <a:noFill/>
        <a:ln w="19050" cap="flat" cmpd="sng" algn="ctr">
          <a:solidFill>
            <a:schemeClr val="bg2">
              <a:lumMod val="75000"/>
            </a:schemeClr>
          </a:solidFill>
          <a:prstDash val="sysDash"/>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0" kern="1200" dirty="0">
              <a:solidFill>
                <a:schemeClr val="tx1"/>
              </a:solidFill>
              <a:latin typeface="Arial" panose="020B0604020202020204" pitchFamily="34" charset="0"/>
              <a:cs typeface="Arial" panose="020B0604020202020204" pitchFamily="34" charset="0"/>
            </a:rPr>
            <a:t>Demand, cost &amp; operations datasets of various vaccines with various channels to at least 6+ countries consolidated into model</a:t>
          </a:r>
          <a:endParaRPr lang="en-IN" sz="1200" b="0" kern="1200" dirty="0">
            <a:solidFill>
              <a:schemeClr val="tx1"/>
            </a:solidFill>
            <a:latin typeface="Arial" panose="020B0604020202020204" pitchFamily="34" charset="0"/>
            <a:cs typeface="Arial" panose="020B0604020202020204" pitchFamily="34" charset="0"/>
          </a:endParaRPr>
        </a:p>
      </dsp:txBody>
      <dsp:txXfrm rot="-5400000">
        <a:off x="579583" y="110140"/>
        <a:ext cx="5556556" cy="508146"/>
      </dsp:txXfrm>
    </dsp:sp>
    <dsp:sp modelId="{A27BC513-069F-4659-99DA-3643FCFB667C}">
      <dsp:nvSpPr>
        <dsp:cNvPr id="0" name=""/>
        <dsp:cNvSpPr/>
      </dsp:nvSpPr>
      <dsp:spPr>
        <a:xfrm rot="5400000">
          <a:off x="-129951" y="808914"/>
          <a:ext cx="866345" cy="606442"/>
        </a:xfrm>
        <a:prstGeom prst="chevron">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0" kern="1200">
              <a:solidFill>
                <a:schemeClr val="tx1"/>
              </a:solidFill>
            </a:rPr>
            <a:t>Cost &amp; Value Engine</a:t>
          </a:r>
          <a:endParaRPr lang="en-IN" sz="900" b="0" kern="1200" dirty="0">
            <a:solidFill>
              <a:schemeClr val="tx1"/>
            </a:solidFill>
          </a:endParaRPr>
        </a:p>
      </dsp:txBody>
      <dsp:txXfrm rot="-5400000">
        <a:off x="1" y="982183"/>
        <a:ext cx="606442" cy="259903"/>
      </dsp:txXfrm>
    </dsp:sp>
    <dsp:sp modelId="{F0DE163D-7F28-4515-8DC3-BE501897DA34}">
      <dsp:nvSpPr>
        <dsp:cNvPr id="0" name=""/>
        <dsp:cNvSpPr/>
      </dsp:nvSpPr>
      <dsp:spPr>
        <a:xfrm rot="5400000">
          <a:off x="3116754" y="-1795492"/>
          <a:ext cx="563420" cy="5584045"/>
        </a:xfrm>
        <a:prstGeom prst="round2SameRect">
          <a:avLst/>
        </a:prstGeom>
        <a:noFill/>
        <a:ln w="19050" cap="flat" cmpd="sng" algn="ctr">
          <a:solidFill>
            <a:schemeClr val="bg2">
              <a:lumMod val="75000"/>
            </a:schemeClr>
          </a:solidFill>
          <a:prstDash val="sysDash"/>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0" kern="1200" dirty="0">
              <a:solidFill>
                <a:schemeClr val="tx1"/>
              </a:solidFill>
              <a:latin typeface="Arial" panose="020B0604020202020204" pitchFamily="34" charset="0"/>
              <a:cs typeface="Arial" panose="020B0604020202020204" pitchFamily="34" charset="0"/>
            </a:rPr>
            <a:t>Landed cost vs. local cost per product and country; profitability and cash impact</a:t>
          </a:r>
          <a:endParaRPr lang="en-IN" sz="1200" b="0" kern="1200" dirty="0">
            <a:solidFill>
              <a:schemeClr val="tx1"/>
            </a:solidFill>
            <a:latin typeface="Arial" panose="020B0604020202020204" pitchFamily="34" charset="0"/>
            <a:cs typeface="Arial" panose="020B0604020202020204" pitchFamily="34" charset="0"/>
          </a:endParaRPr>
        </a:p>
      </dsp:txBody>
      <dsp:txXfrm rot="-5400000">
        <a:off x="606442" y="742324"/>
        <a:ext cx="5556541" cy="508412"/>
      </dsp:txXfrm>
    </dsp:sp>
    <dsp:sp modelId="{E89982C0-DDEC-46BD-906E-EAB09FDB91DB}">
      <dsp:nvSpPr>
        <dsp:cNvPr id="0" name=""/>
        <dsp:cNvSpPr/>
      </dsp:nvSpPr>
      <dsp:spPr>
        <a:xfrm rot="5400000">
          <a:off x="-129951" y="1417114"/>
          <a:ext cx="866345" cy="606442"/>
        </a:xfrm>
        <a:prstGeom prst="chevron">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0" kern="1200" dirty="0">
              <a:solidFill>
                <a:schemeClr val="tx1"/>
              </a:solidFill>
            </a:rPr>
            <a:t>Uncertain </a:t>
          </a:r>
          <a:endParaRPr lang="en-IN" sz="900" b="0" kern="1200" dirty="0">
            <a:solidFill>
              <a:schemeClr val="tx1"/>
            </a:solidFill>
          </a:endParaRPr>
        </a:p>
      </dsp:txBody>
      <dsp:txXfrm rot="-5400000">
        <a:off x="1" y="1590383"/>
        <a:ext cx="606442" cy="259903"/>
      </dsp:txXfrm>
    </dsp:sp>
    <dsp:sp modelId="{3A3E4E84-9678-4278-A9AD-89D139396FFB}">
      <dsp:nvSpPr>
        <dsp:cNvPr id="0" name=""/>
        <dsp:cNvSpPr/>
      </dsp:nvSpPr>
      <dsp:spPr>
        <a:xfrm rot="5400000">
          <a:off x="3116902" y="-1142552"/>
          <a:ext cx="563124" cy="5584045"/>
        </a:xfrm>
        <a:prstGeom prst="round2SameRect">
          <a:avLst/>
        </a:prstGeom>
        <a:noFill/>
        <a:ln w="19050" cap="flat" cmpd="sng" algn="ctr">
          <a:solidFill>
            <a:schemeClr val="bg2">
              <a:lumMod val="75000"/>
            </a:schemeClr>
          </a:solidFill>
          <a:prstDash val="sysDash"/>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0" kern="1200" dirty="0">
              <a:solidFill>
                <a:schemeClr val="tx1"/>
              </a:solidFill>
              <a:latin typeface="Arial" panose="020B0604020202020204" pitchFamily="34" charset="0"/>
              <a:cs typeface="Arial" panose="020B0604020202020204" pitchFamily="34" charset="0"/>
            </a:rPr>
            <a:t>Bear / Base / Bull paths for demand and financing &amp; Speed to first lots</a:t>
          </a:r>
          <a:endParaRPr lang="en-IN" sz="1200" b="0" kern="1200" dirty="0">
            <a:solidFill>
              <a:schemeClr val="tx1"/>
            </a:solidFill>
            <a:latin typeface="Arial" panose="020B0604020202020204" pitchFamily="34" charset="0"/>
            <a:cs typeface="Arial" panose="020B0604020202020204" pitchFamily="34" charset="0"/>
          </a:endParaRPr>
        </a:p>
      </dsp:txBody>
      <dsp:txXfrm rot="-5400000">
        <a:off x="606442" y="1395397"/>
        <a:ext cx="5556556" cy="508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ABED3-310C-468B-BE79-CB1E13C8B0A6}">
      <dsp:nvSpPr>
        <dsp:cNvPr id="0" name=""/>
        <dsp:cNvSpPr/>
      </dsp:nvSpPr>
      <dsp:spPr>
        <a:xfrm>
          <a:off x="2289431" y="1114"/>
          <a:ext cx="3255610" cy="756897"/>
        </a:xfrm>
        <a:prstGeom prst="rightArrow">
          <a:avLst>
            <a:gd name="adj1" fmla="val 75000"/>
            <a:gd name="adj2" fmla="val 50000"/>
          </a:avLst>
        </a:prstGeom>
        <a:noFill/>
        <a:ln w="19050" cap="flat" cmpd="sng" algn="ctr">
          <a:solidFill>
            <a:srgbClr val="FFC000"/>
          </a:solidFill>
          <a:prstDash val="sysDash"/>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kern="1200" dirty="0">
              <a:solidFill>
                <a:schemeClr val="tx1"/>
              </a:solidFill>
              <a:latin typeface="Arial" panose="020B0604020202020204" pitchFamily="34" charset="0"/>
              <a:cs typeface="Arial" panose="020B0604020202020204" pitchFamily="34" charset="0"/>
            </a:rPr>
            <a:t>Historical awards and forward views by UNICEF, pooled African procurement, bilateral government orders</a:t>
          </a:r>
          <a:endParaRPr lang="en-IN" sz="1200" b="0" kern="1200" dirty="0">
            <a:solidFill>
              <a:schemeClr val="tx1"/>
            </a:solidFill>
            <a:latin typeface="Arial" panose="020B0604020202020204" pitchFamily="34" charset="0"/>
            <a:cs typeface="Arial" panose="020B0604020202020204" pitchFamily="34" charset="0"/>
          </a:endParaRPr>
        </a:p>
      </dsp:txBody>
      <dsp:txXfrm>
        <a:off x="2289431" y="95726"/>
        <a:ext cx="2971774" cy="567673"/>
      </dsp:txXfrm>
    </dsp:sp>
    <dsp:sp modelId="{0EDFA4F9-4D23-48B8-AA24-555B98D14939}">
      <dsp:nvSpPr>
        <dsp:cNvPr id="0" name=""/>
        <dsp:cNvSpPr/>
      </dsp:nvSpPr>
      <dsp:spPr>
        <a:xfrm>
          <a:off x="54133" y="147405"/>
          <a:ext cx="2235297" cy="464314"/>
        </a:xfrm>
        <a:prstGeom prst="round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kern="1200" dirty="0">
              <a:solidFill>
                <a:schemeClr val="tx1"/>
              </a:solidFill>
            </a:rPr>
            <a:t>Demand by Program &amp; country </a:t>
          </a:r>
          <a:endParaRPr lang="en-IN" sz="1300" b="0" kern="1200" dirty="0">
            <a:solidFill>
              <a:schemeClr val="tx1"/>
            </a:solidFill>
          </a:endParaRPr>
        </a:p>
      </dsp:txBody>
      <dsp:txXfrm>
        <a:off x="76799" y="170071"/>
        <a:ext cx="2189965" cy="418982"/>
      </dsp:txXfrm>
    </dsp:sp>
    <dsp:sp modelId="{7EA516B9-BC4B-400D-8963-B4CDADB037C8}">
      <dsp:nvSpPr>
        <dsp:cNvPr id="0" name=""/>
        <dsp:cNvSpPr/>
      </dsp:nvSpPr>
      <dsp:spPr>
        <a:xfrm>
          <a:off x="2239670" y="804443"/>
          <a:ext cx="3359505" cy="464314"/>
        </a:xfrm>
        <a:prstGeom prst="rightArrow">
          <a:avLst>
            <a:gd name="adj1" fmla="val 75000"/>
            <a:gd name="adj2" fmla="val 50000"/>
          </a:avLst>
        </a:prstGeom>
        <a:noFill/>
        <a:ln w="19050" cap="flat" cmpd="sng" algn="ctr">
          <a:solidFill>
            <a:srgbClr val="FFC000"/>
          </a:solidFill>
          <a:prstDash val="sysDash"/>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kern="1200" dirty="0">
              <a:solidFill>
                <a:schemeClr val="tx1"/>
              </a:solidFill>
              <a:latin typeface="Arial" panose="020B0604020202020204" pitchFamily="34" charset="0"/>
              <a:cs typeface="Arial" panose="020B0604020202020204" pitchFamily="34" charset="0"/>
            </a:rPr>
            <a:t>Freight, duty, value-added tax, inland logistics, and expected spoilage.</a:t>
          </a:r>
          <a:endParaRPr lang="en-IN" sz="1200" b="0" kern="1200" dirty="0">
            <a:solidFill>
              <a:schemeClr val="tx1"/>
            </a:solidFill>
            <a:latin typeface="Arial" panose="020B0604020202020204" pitchFamily="34" charset="0"/>
            <a:cs typeface="Arial" panose="020B0604020202020204" pitchFamily="34" charset="0"/>
          </a:endParaRPr>
        </a:p>
      </dsp:txBody>
      <dsp:txXfrm>
        <a:off x="2239670" y="862482"/>
        <a:ext cx="3185387" cy="348236"/>
      </dsp:txXfrm>
    </dsp:sp>
    <dsp:sp modelId="{71D48C1B-EDB4-4E89-8E35-521F8C93D773}">
      <dsp:nvSpPr>
        <dsp:cNvPr id="0" name=""/>
        <dsp:cNvSpPr/>
      </dsp:nvSpPr>
      <dsp:spPr>
        <a:xfrm>
          <a:off x="0" y="804443"/>
          <a:ext cx="2239670" cy="464314"/>
        </a:xfrm>
        <a:prstGeom prst="roundRect">
          <a:avLst/>
        </a:prstGeom>
        <a:solidFill>
          <a:schemeClr val="accent4">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kern="1200" dirty="0">
              <a:solidFill>
                <a:schemeClr val="tx1"/>
              </a:solidFill>
            </a:rPr>
            <a:t>Import Landed cost per dose</a:t>
          </a:r>
          <a:endParaRPr lang="en-IN" sz="1300" b="0" kern="1200" dirty="0">
            <a:solidFill>
              <a:schemeClr val="tx1"/>
            </a:solidFill>
          </a:endParaRPr>
        </a:p>
      </dsp:txBody>
      <dsp:txXfrm>
        <a:off x="22666" y="827109"/>
        <a:ext cx="2194338" cy="418982"/>
      </dsp:txXfrm>
    </dsp:sp>
    <dsp:sp modelId="{B8EF7B4E-6EC3-4EE8-A06C-69EF179659D1}">
      <dsp:nvSpPr>
        <dsp:cNvPr id="0" name=""/>
        <dsp:cNvSpPr/>
      </dsp:nvSpPr>
      <dsp:spPr>
        <a:xfrm>
          <a:off x="2239670" y="1315188"/>
          <a:ext cx="3359505" cy="464314"/>
        </a:xfrm>
        <a:prstGeom prst="rightArrow">
          <a:avLst>
            <a:gd name="adj1" fmla="val 75000"/>
            <a:gd name="adj2" fmla="val 50000"/>
          </a:avLst>
        </a:prstGeom>
        <a:noFill/>
        <a:ln w="19050" cap="flat" cmpd="sng" algn="ctr">
          <a:solidFill>
            <a:srgbClr val="FFC000"/>
          </a:solidFill>
          <a:prstDash val="sysDash"/>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kern="1200" dirty="0">
              <a:solidFill>
                <a:schemeClr val="tx1"/>
              </a:solidFill>
              <a:latin typeface="Arial" panose="020B0604020202020204" pitchFamily="34" charset="0"/>
              <a:cs typeface="Arial" panose="020B0604020202020204" pitchFamily="34" charset="0"/>
            </a:rPr>
            <a:t>Active ingredient, fill and finish, packaging, energy, cold-chain handling and capacity+</a:t>
          </a:r>
          <a:endParaRPr lang="en-IN" sz="1200" b="0" kern="1200" dirty="0">
            <a:solidFill>
              <a:schemeClr val="tx1"/>
            </a:solidFill>
            <a:latin typeface="Arial" panose="020B0604020202020204" pitchFamily="34" charset="0"/>
            <a:cs typeface="Arial" panose="020B0604020202020204" pitchFamily="34" charset="0"/>
          </a:endParaRPr>
        </a:p>
      </dsp:txBody>
      <dsp:txXfrm>
        <a:off x="2239670" y="1373227"/>
        <a:ext cx="3185387" cy="348236"/>
      </dsp:txXfrm>
    </dsp:sp>
    <dsp:sp modelId="{6066A158-6487-4A64-9F2D-4100E9A4DF34}">
      <dsp:nvSpPr>
        <dsp:cNvPr id="0" name=""/>
        <dsp:cNvSpPr/>
      </dsp:nvSpPr>
      <dsp:spPr>
        <a:xfrm>
          <a:off x="0" y="1315188"/>
          <a:ext cx="2239670" cy="464314"/>
        </a:xfrm>
        <a:prstGeom prst="roundRect">
          <a:avLst/>
        </a:prstGeom>
        <a:solidFill>
          <a:schemeClr val="accent4">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kern="1200" dirty="0">
              <a:solidFill>
                <a:schemeClr val="tx1"/>
              </a:solidFill>
            </a:rPr>
            <a:t>Local Production &amp; Capacity </a:t>
          </a:r>
          <a:endParaRPr lang="en-IN" sz="1300" b="0" kern="1200" dirty="0">
            <a:solidFill>
              <a:schemeClr val="tx1"/>
            </a:solidFill>
          </a:endParaRPr>
        </a:p>
      </dsp:txBody>
      <dsp:txXfrm>
        <a:off x="22666" y="1337854"/>
        <a:ext cx="2194338" cy="418982"/>
      </dsp:txXfrm>
    </dsp:sp>
    <dsp:sp modelId="{518E3F5E-915C-48B4-8883-2E297DA2BFBE}">
      <dsp:nvSpPr>
        <dsp:cNvPr id="0" name=""/>
        <dsp:cNvSpPr/>
      </dsp:nvSpPr>
      <dsp:spPr>
        <a:xfrm>
          <a:off x="2239670" y="1825934"/>
          <a:ext cx="3359505" cy="464314"/>
        </a:xfrm>
        <a:prstGeom prst="rightArrow">
          <a:avLst>
            <a:gd name="adj1" fmla="val 75000"/>
            <a:gd name="adj2" fmla="val 50000"/>
          </a:avLst>
        </a:prstGeom>
        <a:noFill/>
        <a:ln w="19050" cap="flat" cmpd="sng" algn="ctr">
          <a:solidFill>
            <a:srgbClr val="FFC000"/>
          </a:solidFill>
          <a:prstDash val="sysDash"/>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kern="1200" dirty="0">
              <a:solidFill>
                <a:schemeClr val="tx1"/>
              </a:solidFill>
              <a:latin typeface="Arial" panose="020B0604020202020204" pitchFamily="34" charset="0"/>
              <a:cs typeface="Arial" panose="020B0604020202020204" pitchFamily="34" charset="0"/>
            </a:rPr>
            <a:t>Utilization, working capital days, profit and loss, and interest burden.</a:t>
          </a:r>
          <a:endParaRPr lang="en-IN" sz="1200" b="0" kern="1200" dirty="0">
            <a:solidFill>
              <a:schemeClr val="tx1"/>
            </a:solidFill>
            <a:latin typeface="Arial" panose="020B0604020202020204" pitchFamily="34" charset="0"/>
            <a:cs typeface="Arial" panose="020B0604020202020204" pitchFamily="34" charset="0"/>
          </a:endParaRPr>
        </a:p>
      </dsp:txBody>
      <dsp:txXfrm>
        <a:off x="2239670" y="1883973"/>
        <a:ext cx="3185387" cy="348236"/>
      </dsp:txXfrm>
    </dsp:sp>
    <dsp:sp modelId="{453C42AA-DE52-40B4-B06D-CC733CC64D41}">
      <dsp:nvSpPr>
        <dsp:cNvPr id="0" name=""/>
        <dsp:cNvSpPr/>
      </dsp:nvSpPr>
      <dsp:spPr>
        <a:xfrm>
          <a:off x="0" y="1825934"/>
          <a:ext cx="2239670" cy="464314"/>
        </a:xfrm>
        <a:prstGeom prst="round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kern="1200" dirty="0">
              <a:solidFill>
                <a:schemeClr val="tx1"/>
              </a:solidFill>
            </a:rPr>
            <a:t>Operations &amp; Finances </a:t>
          </a:r>
          <a:endParaRPr lang="en-IN" sz="1300" b="0" kern="1200" dirty="0">
            <a:solidFill>
              <a:schemeClr val="tx1"/>
            </a:solidFill>
          </a:endParaRPr>
        </a:p>
      </dsp:txBody>
      <dsp:txXfrm>
        <a:off x="22666" y="1848600"/>
        <a:ext cx="2194338" cy="4189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892E5-8ED5-4630-A337-A933058732A7}">
      <dsp:nvSpPr>
        <dsp:cNvPr id="0" name=""/>
        <dsp:cNvSpPr/>
      </dsp:nvSpPr>
      <dsp:spPr>
        <a:xfrm>
          <a:off x="1260878" y="19555"/>
          <a:ext cx="3059944" cy="27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ctr" defTabSz="577850">
            <a:lnSpc>
              <a:spcPct val="90000"/>
            </a:lnSpc>
            <a:spcBef>
              <a:spcPct val="0"/>
            </a:spcBef>
            <a:spcAft>
              <a:spcPct val="35000"/>
            </a:spcAft>
            <a:buNone/>
          </a:pPr>
          <a:r>
            <a:rPr lang="en-US" sz="1300" b="1" kern="1200" dirty="0">
              <a:latin typeface="Arial" panose="020B0604020202020204" pitchFamily="34" charset="0"/>
              <a:cs typeface="Arial" panose="020B0604020202020204" pitchFamily="34" charset="0"/>
            </a:rPr>
            <a:t>Demand is rising, supply is imported.</a:t>
          </a:r>
          <a:endParaRPr lang="en-IN" sz="1300" b="1" kern="1200" dirty="0">
            <a:latin typeface="Arial" panose="020B0604020202020204" pitchFamily="34" charset="0"/>
            <a:cs typeface="Arial" panose="020B0604020202020204" pitchFamily="34" charset="0"/>
          </a:endParaRPr>
        </a:p>
      </dsp:txBody>
      <dsp:txXfrm>
        <a:off x="1260878" y="19555"/>
        <a:ext cx="3059944" cy="278176"/>
      </dsp:txXfrm>
    </dsp:sp>
    <dsp:sp modelId="{A7D8D281-D057-40C6-8349-8AE8281D397A}">
      <dsp:nvSpPr>
        <dsp:cNvPr id="0" name=""/>
        <dsp:cNvSpPr/>
      </dsp:nvSpPr>
      <dsp:spPr>
        <a:xfrm>
          <a:off x="1375799" y="280176"/>
          <a:ext cx="716027" cy="566656"/>
        </a:xfrm>
        <a:prstGeom prst="chevron">
          <a:avLst>
            <a:gd name="adj" fmla="val 706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F6C86-F578-48DC-87CC-26FD6886E17C}">
      <dsp:nvSpPr>
        <dsp:cNvPr id="0" name=""/>
        <dsp:cNvSpPr/>
      </dsp:nvSpPr>
      <dsp:spPr>
        <a:xfrm>
          <a:off x="1805891" y="280176"/>
          <a:ext cx="716027" cy="566656"/>
        </a:xfrm>
        <a:prstGeom prst="chevron">
          <a:avLst>
            <a:gd name="adj" fmla="val 70610"/>
          </a:avLst>
        </a:prstGeom>
        <a:solidFill>
          <a:schemeClr val="accent3">
            <a:hueOff val="-582620"/>
            <a:satOff val="1670"/>
            <a:lumOff val="1353"/>
            <a:alphaOff val="0"/>
          </a:schemeClr>
        </a:solidFill>
        <a:ln w="12700" cap="flat" cmpd="sng" algn="ctr">
          <a:solidFill>
            <a:schemeClr val="accent3">
              <a:hueOff val="-582620"/>
              <a:satOff val="1670"/>
              <a:lumOff val="1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B7928-3663-4F52-AA23-500217101EA8}">
      <dsp:nvSpPr>
        <dsp:cNvPr id="0" name=""/>
        <dsp:cNvSpPr/>
      </dsp:nvSpPr>
      <dsp:spPr>
        <a:xfrm>
          <a:off x="2236323" y="280176"/>
          <a:ext cx="716027" cy="566656"/>
        </a:xfrm>
        <a:prstGeom prst="chevron">
          <a:avLst>
            <a:gd name="adj" fmla="val 70610"/>
          </a:avLst>
        </a:prstGeom>
        <a:solidFill>
          <a:schemeClr val="accent3">
            <a:hueOff val="-1165240"/>
            <a:satOff val="3341"/>
            <a:lumOff val="2706"/>
            <a:alphaOff val="0"/>
          </a:schemeClr>
        </a:solidFill>
        <a:ln w="12700" cap="flat" cmpd="sng" algn="ctr">
          <a:solidFill>
            <a:schemeClr val="accent3">
              <a:hueOff val="-1165240"/>
              <a:satOff val="3341"/>
              <a:lumOff val="2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E29367-FC00-42E2-AA22-03DB4C946BA7}">
      <dsp:nvSpPr>
        <dsp:cNvPr id="0" name=""/>
        <dsp:cNvSpPr/>
      </dsp:nvSpPr>
      <dsp:spPr>
        <a:xfrm>
          <a:off x="2666416" y="280176"/>
          <a:ext cx="716027" cy="566656"/>
        </a:xfrm>
        <a:prstGeom prst="chevron">
          <a:avLst>
            <a:gd name="adj" fmla="val 70610"/>
          </a:avLst>
        </a:prstGeom>
        <a:solidFill>
          <a:schemeClr val="accent3">
            <a:hueOff val="-1747861"/>
            <a:satOff val="5011"/>
            <a:lumOff val="4059"/>
            <a:alphaOff val="0"/>
          </a:schemeClr>
        </a:solidFill>
        <a:ln w="12700" cap="flat" cmpd="sng" algn="ctr">
          <a:solidFill>
            <a:schemeClr val="accent3">
              <a:hueOff val="-1747861"/>
              <a:satOff val="5011"/>
              <a:lumOff val="4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7BC322-346F-41FE-8DFF-64A6A1290CA0}">
      <dsp:nvSpPr>
        <dsp:cNvPr id="0" name=""/>
        <dsp:cNvSpPr/>
      </dsp:nvSpPr>
      <dsp:spPr>
        <a:xfrm>
          <a:off x="3096848" y="280176"/>
          <a:ext cx="716027" cy="566656"/>
        </a:xfrm>
        <a:prstGeom prst="chevron">
          <a:avLst>
            <a:gd name="adj" fmla="val 70610"/>
          </a:avLst>
        </a:prstGeom>
        <a:solidFill>
          <a:schemeClr val="accent3">
            <a:hueOff val="-2330481"/>
            <a:satOff val="6681"/>
            <a:lumOff val="5412"/>
            <a:alphaOff val="0"/>
          </a:schemeClr>
        </a:solidFill>
        <a:ln w="12700" cap="flat" cmpd="sng" algn="ctr">
          <a:solidFill>
            <a:schemeClr val="accent3">
              <a:hueOff val="-2330481"/>
              <a:satOff val="6681"/>
              <a:lumOff val="5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420BE-4A78-4A28-8827-6EF5586C4369}">
      <dsp:nvSpPr>
        <dsp:cNvPr id="0" name=""/>
        <dsp:cNvSpPr/>
      </dsp:nvSpPr>
      <dsp:spPr>
        <a:xfrm>
          <a:off x="3526940" y="280176"/>
          <a:ext cx="716027" cy="566656"/>
        </a:xfrm>
        <a:prstGeom prst="chevron">
          <a:avLst>
            <a:gd name="adj" fmla="val 70610"/>
          </a:avLst>
        </a:prstGeom>
        <a:solidFill>
          <a:schemeClr val="accent3">
            <a:hueOff val="-2913101"/>
            <a:satOff val="8352"/>
            <a:lumOff val="6765"/>
            <a:alphaOff val="0"/>
          </a:schemeClr>
        </a:solidFill>
        <a:ln w="12700" cap="flat" cmpd="sng" algn="ctr">
          <a:solidFill>
            <a:schemeClr val="accent3">
              <a:hueOff val="-2913101"/>
              <a:satOff val="8352"/>
              <a:lumOff val="6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77F607-A3F2-4194-A235-BDB7CFFD8F73}">
      <dsp:nvSpPr>
        <dsp:cNvPr id="0" name=""/>
        <dsp:cNvSpPr/>
      </dsp:nvSpPr>
      <dsp:spPr>
        <a:xfrm>
          <a:off x="3957372" y="280176"/>
          <a:ext cx="716027" cy="566656"/>
        </a:xfrm>
        <a:prstGeom prst="chevron">
          <a:avLst>
            <a:gd name="adj" fmla="val 70610"/>
          </a:avLst>
        </a:prstGeom>
        <a:solidFill>
          <a:schemeClr val="accent3">
            <a:hueOff val="-3495721"/>
            <a:satOff val="10022"/>
            <a:lumOff val="8118"/>
            <a:alphaOff val="0"/>
          </a:schemeClr>
        </a:solidFill>
        <a:ln w="12700" cap="flat" cmpd="sng" algn="ctr">
          <a:solidFill>
            <a:schemeClr val="accent3">
              <a:hueOff val="-3495721"/>
              <a:satOff val="10022"/>
              <a:lumOff val="81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FA1785-A4AB-4DDA-8906-F715CB5B7A74}">
      <dsp:nvSpPr>
        <dsp:cNvPr id="0" name=""/>
        <dsp:cNvSpPr/>
      </dsp:nvSpPr>
      <dsp:spPr>
        <a:xfrm>
          <a:off x="304798" y="336842"/>
          <a:ext cx="5241726" cy="453325"/>
        </a:xfrm>
        <a:prstGeom prst="rect">
          <a:avLst/>
        </a:prstGeom>
        <a:solidFill>
          <a:srgbClr val="CCFFCC"/>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US" sz="1000" b="0" kern="1200" dirty="0">
              <a:latin typeface="Arial" panose="020B0604020202020204" pitchFamily="34" charset="0"/>
              <a:cs typeface="Arial" panose="020B0604020202020204" pitchFamily="34" charset="0"/>
            </a:rPr>
            <a:t>Africa consumes nearly a quarter of global vaccines yet imports the vast majority, creating a resilience gap and local-content opportunity.</a:t>
          </a:r>
          <a:endParaRPr lang="en-IN" sz="1000" b="0" kern="1200" dirty="0">
            <a:latin typeface="Arial" panose="020B0604020202020204" pitchFamily="34" charset="0"/>
            <a:cs typeface="Arial" panose="020B0604020202020204" pitchFamily="34" charset="0"/>
          </a:endParaRPr>
        </a:p>
      </dsp:txBody>
      <dsp:txXfrm>
        <a:off x="304798" y="336842"/>
        <a:ext cx="5241726" cy="453325"/>
      </dsp:txXfrm>
    </dsp:sp>
    <dsp:sp modelId="{40EB955D-ABAD-4FEF-8069-165F7583001C}">
      <dsp:nvSpPr>
        <dsp:cNvPr id="0" name=""/>
        <dsp:cNvSpPr/>
      </dsp:nvSpPr>
      <dsp:spPr>
        <a:xfrm>
          <a:off x="1012594" y="881979"/>
          <a:ext cx="3845891" cy="211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ctr" defTabSz="577850">
            <a:lnSpc>
              <a:spcPct val="90000"/>
            </a:lnSpc>
            <a:spcBef>
              <a:spcPct val="0"/>
            </a:spcBef>
            <a:spcAft>
              <a:spcPct val="35000"/>
            </a:spcAft>
            <a:buNone/>
          </a:pPr>
          <a:r>
            <a:rPr lang="en-US" sz="13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Procurement is pooling and shifting to value.</a:t>
          </a:r>
          <a:endParaRPr lang="en-IN" sz="13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endParaRPr>
        </a:p>
      </dsp:txBody>
      <dsp:txXfrm>
        <a:off x="1012594" y="881979"/>
        <a:ext cx="3845891" cy="211169"/>
      </dsp:txXfrm>
    </dsp:sp>
    <dsp:sp modelId="{108C3B0C-5342-4A5E-BCAC-367A40D16EFB}">
      <dsp:nvSpPr>
        <dsp:cNvPr id="0" name=""/>
        <dsp:cNvSpPr/>
      </dsp:nvSpPr>
      <dsp:spPr>
        <a:xfrm>
          <a:off x="1375799" y="1087407"/>
          <a:ext cx="716027" cy="566656"/>
        </a:xfrm>
        <a:prstGeom prst="chevron">
          <a:avLst>
            <a:gd name="adj" fmla="val 70610"/>
          </a:avLst>
        </a:prstGeom>
        <a:solidFill>
          <a:schemeClr val="accent3">
            <a:hueOff val="-4078341"/>
            <a:satOff val="11692"/>
            <a:lumOff val="9471"/>
            <a:alphaOff val="0"/>
          </a:schemeClr>
        </a:solidFill>
        <a:ln w="12700" cap="flat" cmpd="sng" algn="ctr">
          <a:solidFill>
            <a:schemeClr val="accent3">
              <a:hueOff val="-4078341"/>
              <a:satOff val="11692"/>
              <a:lumOff val="9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F6A95-3A99-47C9-AF45-9ABB4F483327}">
      <dsp:nvSpPr>
        <dsp:cNvPr id="0" name=""/>
        <dsp:cNvSpPr/>
      </dsp:nvSpPr>
      <dsp:spPr>
        <a:xfrm>
          <a:off x="1805891" y="1087407"/>
          <a:ext cx="716027" cy="566656"/>
        </a:xfrm>
        <a:prstGeom prst="chevron">
          <a:avLst>
            <a:gd name="adj" fmla="val 70610"/>
          </a:avLst>
        </a:prstGeom>
        <a:solidFill>
          <a:schemeClr val="accent3">
            <a:hueOff val="-4660962"/>
            <a:satOff val="13363"/>
            <a:lumOff val="10824"/>
            <a:alphaOff val="0"/>
          </a:schemeClr>
        </a:solidFill>
        <a:ln w="12700" cap="flat" cmpd="sng" algn="ctr">
          <a:solidFill>
            <a:schemeClr val="accent3">
              <a:hueOff val="-4660962"/>
              <a:satOff val="13363"/>
              <a:lumOff val="10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11E9A-4586-4B5F-8758-C933A77022F1}">
      <dsp:nvSpPr>
        <dsp:cNvPr id="0" name=""/>
        <dsp:cNvSpPr/>
      </dsp:nvSpPr>
      <dsp:spPr>
        <a:xfrm>
          <a:off x="2236323" y="1087407"/>
          <a:ext cx="716027" cy="566656"/>
        </a:xfrm>
        <a:prstGeom prst="chevron">
          <a:avLst>
            <a:gd name="adj" fmla="val 70610"/>
          </a:avLst>
        </a:prstGeom>
        <a:solidFill>
          <a:schemeClr val="accent3">
            <a:hueOff val="-5243581"/>
            <a:satOff val="15033"/>
            <a:lumOff val="12177"/>
            <a:alphaOff val="0"/>
          </a:schemeClr>
        </a:solidFill>
        <a:ln w="12700" cap="flat" cmpd="sng" algn="ctr">
          <a:solidFill>
            <a:schemeClr val="accent3">
              <a:hueOff val="-5243581"/>
              <a:satOff val="15033"/>
              <a:lumOff val="12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7FE6F-414D-4E7A-A6EB-FE6E4136ACF8}">
      <dsp:nvSpPr>
        <dsp:cNvPr id="0" name=""/>
        <dsp:cNvSpPr/>
      </dsp:nvSpPr>
      <dsp:spPr>
        <a:xfrm>
          <a:off x="2666416" y="1087407"/>
          <a:ext cx="716027" cy="566656"/>
        </a:xfrm>
        <a:prstGeom prst="chevron">
          <a:avLst>
            <a:gd name="adj" fmla="val 70610"/>
          </a:avLst>
        </a:prstGeom>
        <a:solidFill>
          <a:schemeClr val="accent3">
            <a:hueOff val="-5826202"/>
            <a:satOff val="16704"/>
            <a:lumOff val="13530"/>
            <a:alphaOff val="0"/>
          </a:schemeClr>
        </a:solidFill>
        <a:ln w="12700" cap="flat" cmpd="sng" algn="ctr">
          <a:solidFill>
            <a:schemeClr val="accent3">
              <a:hueOff val="-5826202"/>
              <a:satOff val="16704"/>
              <a:lumOff val="135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FF8B13-A362-4B2F-92CC-7EF5208461F8}">
      <dsp:nvSpPr>
        <dsp:cNvPr id="0" name=""/>
        <dsp:cNvSpPr/>
      </dsp:nvSpPr>
      <dsp:spPr>
        <a:xfrm>
          <a:off x="3096848" y="1087407"/>
          <a:ext cx="716027" cy="566656"/>
        </a:xfrm>
        <a:prstGeom prst="chevron">
          <a:avLst>
            <a:gd name="adj" fmla="val 70610"/>
          </a:avLst>
        </a:prstGeom>
        <a:solidFill>
          <a:schemeClr val="accent3">
            <a:hueOff val="-6408822"/>
            <a:satOff val="18374"/>
            <a:lumOff val="14882"/>
            <a:alphaOff val="0"/>
          </a:schemeClr>
        </a:solidFill>
        <a:ln w="12700" cap="flat" cmpd="sng" algn="ctr">
          <a:solidFill>
            <a:schemeClr val="accent3">
              <a:hueOff val="-6408822"/>
              <a:satOff val="18374"/>
              <a:lumOff val="14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A8980C-D4D2-4BF0-8B23-D521AF7C89F4}">
      <dsp:nvSpPr>
        <dsp:cNvPr id="0" name=""/>
        <dsp:cNvSpPr/>
      </dsp:nvSpPr>
      <dsp:spPr>
        <a:xfrm>
          <a:off x="3526940" y="1087407"/>
          <a:ext cx="716027" cy="566656"/>
        </a:xfrm>
        <a:prstGeom prst="chevron">
          <a:avLst>
            <a:gd name="adj" fmla="val 70610"/>
          </a:avLst>
        </a:prstGeom>
        <a:solidFill>
          <a:schemeClr val="accent3">
            <a:hueOff val="-6991442"/>
            <a:satOff val="20044"/>
            <a:lumOff val="16235"/>
            <a:alphaOff val="0"/>
          </a:schemeClr>
        </a:solidFill>
        <a:ln w="12700" cap="flat" cmpd="sng" algn="ctr">
          <a:solidFill>
            <a:schemeClr val="accent3">
              <a:hueOff val="-6991442"/>
              <a:satOff val="20044"/>
              <a:lumOff val="16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AD60C-C99A-46C2-BA12-66A93D54B569}">
      <dsp:nvSpPr>
        <dsp:cNvPr id="0" name=""/>
        <dsp:cNvSpPr/>
      </dsp:nvSpPr>
      <dsp:spPr>
        <a:xfrm>
          <a:off x="3957372" y="1087407"/>
          <a:ext cx="716027" cy="566656"/>
        </a:xfrm>
        <a:prstGeom prst="chevron">
          <a:avLst>
            <a:gd name="adj" fmla="val 70610"/>
          </a:avLst>
        </a:prstGeom>
        <a:solidFill>
          <a:schemeClr val="accent3">
            <a:hueOff val="-7574062"/>
            <a:satOff val="21715"/>
            <a:lumOff val="17588"/>
            <a:alphaOff val="0"/>
          </a:schemeClr>
        </a:solidFill>
        <a:ln w="12700" cap="flat" cmpd="sng" algn="ctr">
          <a:solidFill>
            <a:schemeClr val="accent3">
              <a:hueOff val="-7574062"/>
              <a:satOff val="21715"/>
              <a:lumOff val="17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28235-CDEC-409F-AF16-5757C1B9B4C0}">
      <dsp:nvSpPr>
        <dsp:cNvPr id="0" name=""/>
        <dsp:cNvSpPr/>
      </dsp:nvSpPr>
      <dsp:spPr>
        <a:xfrm>
          <a:off x="304798" y="1144073"/>
          <a:ext cx="5241726" cy="453325"/>
        </a:xfrm>
        <a:prstGeom prst="rect">
          <a:avLst/>
        </a:prstGeom>
        <a:solidFill>
          <a:srgbClr val="CCFFCC"/>
        </a:solidFill>
        <a:ln w="12700" cap="flat" cmpd="sng" algn="ctr">
          <a:solidFill>
            <a:schemeClr val="accent3">
              <a:hueOff val="-5826202"/>
              <a:satOff val="16704"/>
              <a:lumOff val="135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US" sz="1000" b="0" kern="1200" dirty="0">
              <a:latin typeface="Arial" panose="020B0604020202020204" pitchFamily="34" charset="0"/>
              <a:cs typeface="Arial" panose="020B0604020202020204" pitchFamily="34" charset="0"/>
            </a:rPr>
            <a:t>Regional demand pooling and ‘Buy African’ preferences are growing; advance purchase commitments are being explored.</a:t>
          </a:r>
          <a:endParaRPr lang="en-IN" sz="1000" b="0" kern="1200" dirty="0">
            <a:latin typeface="Arial" panose="020B0604020202020204" pitchFamily="34" charset="0"/>
            <a:cs typeface="Arial" panose="020B0604020202020204" pitchFamily="34" charset="0"/>
          </a:endParaRPr>
        </a:p>
      </dsp:txBody>
      <dsp:txXfrm>
        <a:off x="304798" y="1144073"/>
        <a:ext cx="5241726" cy="453325"/>
      </dsp:txXfrm>
    </dsp:sp>
    <dsp:sp modelId="{7C9747FF-0588-4757-9238-BDB9388DCD99}">
      <dsp:nvSpPr>
        <dsp:cNvPr id="0" name=""/>
        <dsp:cNvSpPr/>
      </dsp:nvSpPr>
      <dsp:spPr>
        <a:xfrm>
          <a:off x="1260878" y="1670886"/>
          <a:ext cx="3059944" cy="27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ctr" defTabSz="577850">
            <a:lnSpc>
              <a:spcPct val="90000"/>
            </a:lnSpc>
            <a:spcBef>
              <a:spcPct val="0"/>
            </a:spcBef>
            <a:spcAft>
              <a:spcPct val="35000"/>
            </a:spcAft>
            <a:buNone/>
          </a:pPr>
          <a:r>
            <a:rPr lang="en-IN" sz="1300" b="1" kern="1200" dirty="0">
              <a:solidFill>
                <a:prstClr val="black">
                  <a:hueOff val="0"/>
                  <a:satOff val="0"/>
                  <a:lumOff val="0"/>
                  <a:alphaOff val="0"/>
                </a:prstClr>
              </a:solidFill>
              <a:latin typeface="Arial" panose="020B0604020202020204" pitchFamily="34" charset="0"/>
              <a:ea typeface="+mn-ea"/>
              <a:cs typeface="Arial" panose="020B0604020202020204" pitchFamily="34" charset="0"/>
            </a:rPr>
            <a:t>Reliability wins</a:t>
          </a:r>
          <a:r>
            <a:rPr lang="en-IN" sz="1300" b="0" kern="1200" dirty="0"/>
            <a:t>.</a:t>
          </a:r>
        </a:p>
      </dsp:txBody>
      <dsp:txXfrm>
        <a:off x="1260878" y="1670886"/>
        <a:ext cx="3059944" cy="278176"/>
      </dsp:txXfrm>
    </dsp:sp>
    <dsp:sp modelId="{72ABE969-1D9F-4155-80F5-0873D4EFDF02}">
      <dsp:nvSpPr>
        <dsp:cNvPr id="0" name=""/>
        <dsp:cNvSpPr/>
      </dsp:nvSpPr>
      <dsp:spPr>
        <a:xfrm>
          <a:off x="1375799" y="1961645"/>
          <a:ext cx="716027" cy="566656"/>
        </a:xfrm>
        <a:prstGeom prst="chevron">
          <a:avLst>
            <a:gd name="adj" fmla="val 70610"/>
          </a:avLst>
        </a:prstGeom>
        <a:solidFill>
          <a:schemeClr val="accent3">
            <a:hueOff val="-8156682"/>
            <a:satOff val="23385"/>
            <a:lumOff val="18941"/>
            <a:alphaOff val="0"/>
          </a:schemeClr>
        </a:solidFill>
        <a:ln w="12700" cap="flat" cmpd="sng" algn="ctr">
          <a:solidFill>
            <a:schemeClr val="accent3">
              <a:hueOff val="-8156682"/>
              <a:satOff val="23385"/>
              <a:lumOff val="18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4784E-688B-4FD6-9FD6-70F92DC36EF4}">
      <dsp:nvSpPr>
        <dsp:cNvPr id="0" name=""/>
        <dsp:cNvSpPr/>
      </dsp:nvSpPr>
      <dsp:spPr>
        <a:xfrm>
          <a:off x="1805891" y="1961645"/>
          <a:ext cx="716027" cy="566656"/>
        </a:xfrm>
        <a:prstGeom prst="chevron">
          <a:avLst>
            <a:gd name="adj" fmla="val 70610"/>
          </a:avLst>
        </a:prstGeom>
        <a:solidFill>
          <a:schemeClr val="accent3">
            <a:hueOff val="-8739303"/>
            <a:satOff val="25055"/>
            <a:lumOff val="20294"/>
            <a:alphaOff val="0"/>
          </a:schemeClr>
        </a:solidFill>
        <a:ln w="12700" cap="flat" cmpd="sng" algn="ctr">
          <a:solidFill>
            <a:schemeClr val="accent3">
              <a:hueOff val="-8739303"/>
              <a:satOff val="25055"/>
              <a:lumOff val="20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1B752-390C-4E6E-9A6B-00545A5D2653}">
      <dsp:nvSpPr>
        <dsp:cNvPr id="0" name=""/>
        <dsp:cNvSpPr/>
      </dsp:nvSpPr>
      <dsp:spPr>
        <a:xfrm>
          <a:off x="2236323" y="1961645"/>
          <a:ext cx="716027" cy="566656"/>
        </a:xfrm>
        <a:prstGeom prst="chevron">
          <a:avLst>
            <a:gd name="adj" fmla="val 70610"/>
          </a:avLst>
        </a:prstGeom>
        <a:solidFill>
          <a:schemeClr val="accent3">
            <a:hueOff val="-9321923"/>
            <a:satOff val="26726"/>
            <a:lumOff val="21647"/>
            <a:alphaOff val="0"/>
          </a:schemeClr>
        </a:solidFill>
        <a:ln w="12700" cap="flat" cmpd="sng" algn="ctr">
          <a:solidFill>
            <a:schemeClr val="accent3">
              <a:hueOff val="-9321923"/>
              <a:satOff val="26726"/>
              <a:lumOff val="21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1C3BB4-ECCA-4B95-A9FE-AED69B405677}">
      <dsp:nvSpPr>
        <dsp:cNvPr id="0" name=""/>
        <dsp:cNvSpPr/>
      </dsp:nvSpPr>
      <dsp:spPr>
        <a:xfrm>
          <a:off x="2666416" y="1961645"/>
          <a:ext cx="716027" cy="566656"/>
        </a:xfrm>
        <a:prstGeom prst="chevron">
          <a:avLst>
            <a:gd name="adj" fmla="val 70610"/>
          </a:avLst>
        </a:prstGeom>
        <a:solidFill>
          <a:schemeClr val="accent3">
            <a:hueOff val="-9904544"/>
            <a:satOff val="28396"/>
            <a:lumOff val="23000"/>
            <a:alphaOff val="0"/>
          </a:schemeClr>
        </a:solidFill>
        <a:ln w="12700" cap="flat" cmpd="sng" algn="ctr">
          <a:solidFill>
            <a:schemeClr val="accent3">
              <a:hueOff val="-9904544"/>
              <a:satOff val="28396"/>
              <a:lumOff val="23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F2DE73-F856-444B-ABC1-45B7A7B641ED}">
      <dsp:nvSpPr>
        <dsp:cNvPr id="0" name=""/>
        <dsp:cNvSpPr/>
      </dsp:nvSpPr>
      <dsp:spPr>
        <a:xfrm>
          <a:off x="3096848" y="1961645"/>
          <a:ext cx="716027" cy="566656"/>
        </a:xfrm>
        <a:prstGeom prst="chevron">
          <a:avLst>
            <a:gd name="adj" fmla="val 70610"/>
          </a:avLst>
        </a:prstGeom>
        <a:solidFill>
          <a:schemeClr val="accent3">
            <a:hueOff val="-10487162"/>
            <a:satOff val="30066"/>
            <a:lumOff val="24353"/>
            <a:alphaOff val="0"/>
          </a:schemeClr>
        </a:solidFill>
        <a:ln w="12700" cap="flat" cmpd="sng" algn="ctr">
          <a:solidFill>
            <a:schemeClr val="accent3">
              <a:hueOff val="-10487162"/>
              <a:satOff val="30066"/>
              <a:lumOff val="24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B7AC1-7E59-4A8B-AE29-B43C1A613CA5}">
      <dsp:nvSpPr>
        <dsp:cNvPr id="0" name=""/>
        <dsp:cNvSpPr/>
      </dsp:nvSpPr>
      <dsp:spPr>
        <a:xfrm>
          <a:off x="3526940" y="1961645"/>
          <a:ext cx="716027" cy="566656"/>
        </a:xfrm>
        <a:prstGeom prst="chevron">
          <a:avLst>
            <a:gd name="adj" fmla="val 70610"/>
          </a:avLst>
        </a:prstGeom>
        <a:solidFill>
          <a:schemeClr val="accent3">
            <a:hueOff val="-11069783"/>
            <a:satOff val="31737"/>
            <a:lumOff val="25706"/>
            <a:alphaOff val="0"/>
          </a:schemeClr>
        </a:solidFill>
        <a:ln w="12700" cap="flat" cmpd="sng" algn="ctr">
          <a:solidFill>
            <a:schemeClr val="accent3">
              <a:hueOff val="-11069783"/>
              <a:satOff val="31737"/>
              <a:lumOff val="25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E3D13F-A67C-44E4-8EE0-B1F3B3DFB7EE}">
      <dsp:nvSpPr>
        <dsp:cNvPr id="0" name=""/>
        <dsp:cNvSpPr/>
      </dsp:nvSpPr>
      <dsp:spPr>
        <a:xfrm>
          <a:off x="3957372" y="1961645"/>
          <a:ext cx="716027" cy="566656"/>
        </a:xfrm>
        <a:prstGeom prst="chevron">
          <a:avLst>
            <a:gd name="adj" fmla="val 70610"/>
          </a:avLst>
        </a:prstGeom>
        <a:solidFill>
          <a:schemeClr val="accent3">
            <a:hueOff val="-11652404"/>
            <a:satOff val="33407"/>
            <a:lumOff val="27059"/>
            <a:alphaOff val="0"/>
          </a:schemeClr>
        </a:solidFill>
        <a:ln w="12700" cap="flat" cmpd="sng" algn="ctr">
          <a:solidFill>
            <a:schemeClr val="accent3">
              <a:hueOff val="-11652404"/>
              <a:satOff val="33407"/>
              <a:lumOff val="2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CBEC34-781B-43BD-8AE4-4501324DC89C}">
      <dsp:nvSpPr>
        <dsp:cNvPr id="0" name=""/>
        <dsp:cNvSpPr/>
      </dsp:nvSpPr>
      <dsp:spPr>
        <a:xfrm>
          <a:off x="304798" y="2018311"/>
          <a:ext cx="5241726" cy="453325"/>
        </a:xfrm>
        <a:prstGeom prst="rect">
          <a:avLst/>
        </a:prstGeom>
        <a:solidFill>
          <a:srgbClr val="CCFFCC"/>
        </a:solidFill>
        <a:ln w="12700" cap="flat" cmpd="sng" algn="ctr">
          <a:solidFill>
            <a:schemeClr val="accent3">
              <a:hueOff val="-11652404"/>
              <a:satOff val="33407"/>
              <a:lumOff val="2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US" sz="1000" b="0" kern="1200" dirty="0">
              <a:latin typeface="Arial" panose="020B0604020202020204" pitchFamily="34" charset="0"/>
              <a:cs typeface="Arial" panose="020B0604020202020204" pitchFamily="34" charset="0"/>
            </a:rPr>
            <a:t>High unemployment and public-debt pressure in South Africa constrain fiscal space, so buyers favor predictable total cost and on-time supply.</a:t>
          </a:r>
          <a:endParaRPr lang="en-IN" sz="1000" b="0" kern="1200" dirty="0">
            <a:latin typeface="Arial" panose="020B0604020202020204" pitchFamily="34" charset="0"/>
            <a:cs typeface="Arial" panose="020B0604020202020204" pitchFamily="34" charset="0"/>
          </a:endParaRPr>
        </a:p>
      </dsp:txBody>
      <dsp:txXfrm>
        <a:off x="304798" y="2018311"/>
        <a:ext cx="5241726" cy="4533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78147-3726-47BA-B487-D70EBAE60681}">
      <dsp:nvSpPr>
        <dsp:cNvPr id="0" name=""/>
        <dsp:cNvSpPr/>
      </dsp:nvSpPr>
      <dsp:spPr>
        <a:xfrm>
          <a:off x="5136672" y="237748"/>
          <a:ext cx="1229692" cy="12298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6BBE0F-63A3-442D-833A-2E9DA19419E2}">
      <dsp:nvSpPr>
        <dsp:cNvPr id="0" name=""/>
        <dsp:cNvSpPr/>
      </dsp:nvSpPr>
      <dsp:spPr>
        <a:xfrm>
          <a:off x="5177265" y="237743"/>
          <a:ext cx="1147887" cy="1147885"/>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solidFill>
                <a:schemeClr val="tx1">
                  <a:lumMod val="95000"/>
                  <a:lumOff val="5000"/>
                </a:schemeClr>
              </a:solidFill>
              <a:latin typeface="Arial" panose="020B0604020202020204" pitchFamily="34" charset="0"/>
              <a:cs typeface="Arial" panose="020B0604020202020204" pitchFamily="34" charset="0"/>
            </a:rPr>
            <a:t>Data discipline.</a:t>
          </a:r>
        </a:p>
      </dsp:txBody>
      <dsp:txXfrm>
        <a:off x="5341529" y="401758"/>
        <a:ext cx="820012" cy="819856"/>
      </dsp:txXfrm>
    </dsp:sp>
    <dsp:sp modelId="{343EBCC3-8C84-4C20-87C1-A6B474E3795F}">
      <dsp:nvSpPr>
        <dsp:cNvPr id="0" name=""/>
        <dsp:cNvSpPr/>
      </dsp:nvSpPr>
      <dsp:spPr>
        <a:xfrm rot="2700000">
          <a:off x="3877223" y="254933"/>
          <a:ext cx="1229549" cy="1229549"/>
        </a:xfrm>
        <a:prstGeom prst="teardrop">
          <a:avLst>
            <a:gd name="adj" fmla="val 100000"/>
          </a:avLst>
        </a:prstGeom>
        <a:solidFill>
          <a:schemeClr val="accent3">
            <a:hueOff val="-2913101"/>
            <a:satOff val="8352"/>
            <a:lumOff val="6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A28CA-AFBA-4BA3-9A9B-094C6E5DBF3D}">
      <dsp:nvSpPr>
        <dsp:cNvPr id="0" name=""/>
        <dsp:cNvSpPr/>
      </dsp:nvSpPr>
      <dsp:spPr>
        <a:xfrm>
          <a:off x="3909799" y="297801"/>
          <a:ext cx="1147887" cy="1147885"/>
        </a:xfrm>
        <a:prstGeom prst="ellipse">
          <a:avLst/>
        </a:prstGeom>
        <a:solidFill>
          <a:schemeClr val="lt1">
            <a:alpha val="90000"/>
            <a:hueOff val="0"/>
            <a:satOff val="0"/>
            <a:lumOff val="0"/>
            <a:alphaOff val="0"/>
          </a:schemeClr>
        </a:solidFill>
        <a:ln w="12700" cap="flat" cmpd="sng" algn="ctr">
          <a:solidFill>
            <a:schemeClr val="accent3">
              <a:hueOff val="-2913101"/>
              <a:satOff val="8352"/>
              <a:lumOff val="6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solidFill>
                <a:schemeClr val="tx1">
                  <a:lumMod val="95000"/>
                  <a:lumOff val="5000"/>
                </a:schemeClr>
              </a:solidFill>
              <a:latin typeface="Arial" panose="020B0604020202020204" pitchFamily="34" charset="0"/>
              <a:cs typeface="Arial" panose="020B0604020202020204" pitchFamily="34" charset="0"/>
            </a:rPr>
            <a:t>Counterparty sequence. </a:t>
          </a:r>
        </a:p>
      </dsp:txBody>
      <dsp:txXfrm>
        <a:off x="4073408" y="461815"/>
        <a:ext cx="820012" cy="819856"/>
      </dsp:txXfrm>
    </dsp:sp>
    <dsp:sp modelId="{573A6E0E-5154-429A-8DC1-40F048EF37DE}">
      <dsp:nvSpPr>
        <dsp:cNvPr id="0" name=""/>
        <dsp:cNvSpPr/>
      </dsp:nvSpPr>
      <dsp:spPr>
        <a:xfrm rot="2700000">
          <a:off x="2606956" y="254933"/>
          <a:ext cx="1229549" cy="1229549"/>
        </a:xfrm>
        <a:prstGeom prst="teardrop">
          <a:avLst>
            <a:gd name="adj" fmla="val 100000"/>
          </a:avLst>
        </a:prstGeom>
        <a:solidFill>
          <a:schemeClr val="accent3">
            <a:hueOff val="-5826202"/>
            <a:satOff val="16704"/>
            <a:lumOff val="1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478C7-AE7F-402C-A91D-664815545131}">
      <dsp:nvSpPr>
        <dsp:cNvPr id="0" name=""/>
        <dsp:cNvSpPr/>
      </dsp:nvSpPr>
      <dsp:spPr>
        <a:xfrm>
          <a:off x="2654109" y="265178"/>
          <a:ext cx="1147887" cy="1147885"/>
        </a:xfrm>
        <a:prstGeom prst="ellipse">
          <a:avLst/>
        </a:prstGeom>
        <a:solidFill>
          <a:schemeClr val="lt1">
            <a:alpha val="90000"/>
            <a:hueOff val="0"/>
            <a:satOff val="0"/>
            <a:lumOff val="0"/>
            <a:alphaOff val="0"/>
          </a:schemeClr>
        </a:solidFill>
        <a:ln w="12700" cap="flat" cmpd="sng" algn="ctr">
          <a:solidFill>
            <a:schemeClr val="accent3">
              <a:hueOff val="-5826202"/>
              <a:satOff val="16704"/>
              <a:lumOff val="135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solidFill>
                <a:schemeClr val="tx1">
                  <a:lumMod val="95000"/>
                  <a:lumOff val="5000"/>
                </a:schemeClr>
              </a:solidFill>
              <a:latin typeface="Arial" panose="020B0604020202020204" pitchFamily="34" charset="0"/>
              <a:cs typeface="Arial" panose="020B0604020202020204" pitchFamily="34" charset="0"/>
            </a:rPr>
            <a:t>Protection on both sides.</a:t>
          </a:r>
        </a:p>
      </dsp:txBody>
      <dsp:txXfrm>
        <a:off x="2817719" y="429192"/>
        <a:ext cx="820012" cy="819856"/>
      </dsp:txXfrm>
    </dsp:sp>
    <dsp:sp modelId="{9A75F542-732F-4AF1-8D03-5D8C904FB12F}">
      <dsp:nvSpPr>
        <dsp:cNvPr id="0" name=""/>
        <dsp:cNvSpPr/>
      </dsp:nvSpPr>
      <dsp:spPr>
        <a:xfrm rot="2700000">
          <a:off x="1431323" y="254933"/>
          <a:ext cx="1229549" cy="1229549"/>
        </a:xfrm>
        <a:prstGeom prst="teardrop">
          <a:avLst>
            <a:gd name="adj" fmla="val 100000"/>
          </a:avLst>
        </a:prstGeom>
        <a:solidFill>
          <a:schemeClr val="accent3">
            <a:hueOff val="-8739303"/>
            <a:satOff val="25055"/>
            <a:lumOff val="2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C32D44-4245-4A18-BA04-D8740D55A8C1}">
      <dsp:nvSpPr>
        <dsp:cNvPr id="0" name=""/>
        <dsp:cNvSpPr/>
      </dsp:nvSpPr>
      <dsp:spPr>
        <a:xfrm>
          <a:off x="1481527" y="274315"/>
          <a:ext cx="1147887" cy="1147885"/>
        </a:xfrm>
        <a:prstGeom prst="ellipse">
          <a:avLst/>
        </a:prstGeom>
        <a:solidFill>
          <a:schemeClr val="lt1">
            <a:alpha val="90000"/>
            <a:hueOff val="0"/>
            <a:satOff val="0"/>
            <a:lumOff val="0"/>
            <a:alphaOff val="0"/>
          </a:schemeClr>
        </a:solidFill>
        <a:ln w="12700" cap="flat" cmpd="sng" algn="ctr">
          <a:solidFill>
            <a:schemeClr val="accent3">
              <a:hueOff val="-8739303"/>
              <a:satOff val="25055"/>
              <a:lumOff val="20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solidFill>
                <a:schemeClr val="tx1">
                  <a:lumMod val="95000"/>
                  <a:lumOff val="5000"/>
                </a:schemeClr>
              </a:solidFill>
              <a:latin typeface="Arial" panose="020B0604020202020204" pitchFamily="34" charset="0"/>
              <a:cs typeface="Arial" panose="020B0604020202020204" pitchFamily="34" charset="0"/>
            </a:rPr>
            <a:t>Milestones that unlock upside.</a:t>
          </a:r>
        </a:p>
      </dsp:txBody>
      <dsp:txXfrm>
        <a:off x="1645791" y="438329"/>
        <a:ext cx="820012" cy="819856"/>
      </dsp:txXfrm>
    </dsp:sp>
    <dsp:sp modelId="{87BFD490-7BA5-4BF9-8A2C-8C5C3AA9983C}">
      <dsp:nvSpPr>
        <dsp:cNvPr id="0" name=""/>
        <dsp:cNvSpPr/>
      </dsp:nvSpPr>
      <dsp:spPr>
        <a:xfrm rot="2700000">
          <a:off x="254648" y="269764"/>
          <a:ext cx="1229549" cy="1229549"/>
        </a:xfrm>
        <a:prstGeom prst="teardrop">
          <a:avLst>
            <a:gd name="adj" fmla="val 100000"/>
          </a:avLst>
        </a:prstGeom>
        <a:solidFill>
          <a:schemeClr val="accent3">
            <a:hueOff val="-11652404"/>
            <a:satOff val="33407"/>
            <a:lumOff val="2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42BD9B-3E20-4000-81AC-E0A79621DDA8}">
      <dsp:nvSpPr>
        <dsp:cNvPr id="0" name=""/>
        <dsp:cNvSpPr/>
      </dsp:nvSpPr>
      <dsp:spPr>
        <a:xfrm>
          <a:off x="274393" y="315616"/>
          <a:ext cx="1147887" cy="1147885"/>
        </a:xfrm>
        <a:prstGeom prst="ellipse">
          <a:avLst/>
        </a:prstGeom>
        <a:solidFill>
          <a:schemeClr val="lt1">
            <a:alpha val="90000"/>
            <a:hueOff val="0"/>
            <a:satOff val="0"/>
            <a:lumOff val="0"/>
            <a:alphaOff val="0"/>
          </a:schemeClr>
        </a:solidFill>
        <a:ln w="12700" cap="flat" cmpd="sng" algn="ctr">
          <a:solidFill>
            <a:schemeClr val="accent3">
              <a:hueOff val="-11652404"/>
              <a:satOff val="33407"/>
              <a:lumOff val="2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solidFill>
                <a:schemeClr val="tx1">
                  <a:lumMod val="95000"/>
                  <a:lumOff val="5000"/>
                </a:schemeClr>
              </a:solidFill>
              <a:latin typeface="Arial" panose="020B0604020202020204" pitchFamily="34" charset="0"/>
              <a:cs typeface="Arial" panose="020B0604020202020204" pitchFamily="34" charset="0"/>
            </a:rPr>
            <a:t>Deal architecture</a:t>
          </a:r>
        </a:p>
      </dsp:txBody>
      <dsp:txXfrm>
        <a:off x="438658" y="479630"/>
        <a:ext cx="820012" cy="8198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18D96-D2B0-4B50-A01A-FCBCF8984E53}">
      <dsp:nvSpPr>
        <dsp:cNvPr id="0" name=""/>
        <dsp:cNvSpPr/>
      </dsp:nvSpPr>
      <dsp:spPr>
        <a:xfrm>
          <a:off x="1331143" y="182591"/>
          <a:ext cx="2514374" cy="2514374"/>
        </a:xfrm>
        <a:prstGeom prst="pie">
          <a:avLst>
            <a:gd name="adj1" fmla="val 16200000"/>
            <a:gd name="adj2" fmla="val 19285716"/>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lumMod val="95000"/>
                  <a:lumOff val="5000"/>
                </a:schemeClr>
              </a:solidFill>
              <a:latin typeface="Arial" panose="020B0604020202020204" pitchFamily="34" charset="0"/>
              <a:cs typeface="Arial" panose="020B0604020202020204" pitchFamily="34" charset="0"/>
            </a:rPr>
            <a:t>Training &amp; onsite experts</a:t>
          </a:r>
          <a:endParaRPr lang="en-IN" sz="90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2652088" y="416069"/>
        <a:ext cx="598660" cy="478928"/>
      </dsp:txXfrm>
    </dsp:sp>
    <dsp:sp modelId="{2F03DDDF-62BE-4CF5-90AF-3EBFC16A86F2}">
      <dsp:nvSpPr>
        <dsp:cNvPr id="0" name=""/>
        <dsp:cNvSpPr/>
      </dsp:nvSpPr>
      <dsp:spPr>
        <a:xfrm>
          <a:off x="1363471" y="223001"/>
          <a:ext cx="2514374" cy="2514374"/>
        </a:xfrm>
        <a:prstGeom prst="pie">
          <a:avLst>
            <a:gd name="adj1" fmla="val 19285716"/>
            <a:gd name="adj2" fmla="val 771428"/>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solidFill>
                <a:schemeClr val="tx1">
                  <a:lumMod val="95000"/>
                  <a:lumOff val="5000"/>
                </a:schemeClr>
              </a:solidFill>
              <a:latin typeface="Arial" panose="020B0604020202020204" pitchFamily="34" charset="0"/>
              <a:cs typeface="Arial" panose="020B0604020202020204" pitchFamily="34" charset="0"/>
            </a:rPr>
            <a:t>Clinical &amp; stability data</a:t>
          </a:r>
        </a:p>
      </dsp:txBody>
      <dsp:txXfrm>
        <a:off x="3071150" y="1134461"/>
        <a:ext cx="688459" cy="419062"/>
      </dsp:txXfrm>
    </dsp:sp>
    <dsp:sp modelId="{82DE1C2E-74C2-4BA9-89DD-3A941F3A8211}">
      <dsp:nvSpPr>
        <dsp:cNvPr id="0" name=""/>
        <dsp:cNvSpPr/>
      </dsp:nvSpPr>
      <dsp:spPr>
        <a:xfrm>
          <a:off x="1400224" y="273887"/>
          <a:ext cx="2514374" cy="2514374"/>
        </a:xfrm>
        <a:prstGeom prst="pie">
          <a:avLst>
            <a:gd name="adj1" fmla="val 771428"/>
            <a:gd name="adj2" fmla="val 385714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solidFill>
                <a:schemeClr val="tx1">
                  <a:lumMod val="95000"/>
                  <a:lumOff val="5000"/>
                </a:schemeClr>
              </a:solidFill>
              <a:latin typeface="Arial" panose="020B0604020202020204" pitchFamily="34" charset="0"/>
              <a:cs typeface="Arial" panose="020B0604020202020204" pitchFamily="34" charset="0"/>
            </a:rPr>
            <a:t>Process recipes &amp; analytics</a:t>
          </a:r>
        </a:p>
      </dsp:txBody>
      <dsp:txXfrm>
        <a:off x="3014812" y="1763055"/>
        <a:ext cx="598660" cy="463961"/>
      </dsp:txXfrm>
    </dsp:sp>
    <dsp:sp modelId="{E44CD756-3FC4-4B2A-A475-57D14AAE9300}">
      <dsp:nvSpPr>
        <dsp:cNvPr id="0" name=""/>
        <dsp:cNvSpPr/>
      </dsp:nvSpPr>
      <dsp:spPr>
        <a:xfrm>
          <a:off x="1346890" y="296336"/>
          <a:ext cx="2514374" cy="2514374"/>
        </a:xfrm>
        <a:prstGeom prst="pie">
          <a:avLst>
            <a:gd name="adj1" fmla="val 3857226"/>
            <a:gd name="adj2" fmla="val 6942858"/>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solidFill>
                <a:schemeClr val="tx1">
                  <a:lumMod val="95000"/>
                  <a:lumOff val="5000"/>
                </a:schemeClr>
              </a:solidFill>
              <a:latin typeface="Arial" panose="020B0604020202020204" pitchFamily="34" charset="0"/>
              <a:cs typeface="Arial" panose="020B0604020202020204" pitchFamily="34" charset="0"/>
            </a:rPr>
            <a:t>Cold-chain &amp; distribution</a:t>
          </a:r>
        </a:p>
      </dsp:txBody>
      <dsp:txXfrm>
        <a:off x="2312231" y="2271916"/>
        <a:ext cx="583694" cy="419062"/>
      </dsp:txXfrm>
    </dsp:sp>
    <dsp:sp modelId="{918E356F-458B-47F2-8903-844698E50797}">
      <dsp:nvSpPr>
        <dsp:cNvPr id="0" name=""/>
        <dsp:cNvSpPr/>
      </dsp:nvSpPr>
      <dsp:spPr>
        <a:xfrm>
          <a:off x="1306833" y="273887"/>
          <a:ext cx="2514374" cy="2514374"/>
        </a:xfrm>
        <a:prstGeom prst="pie">
          <a:avLst>
            <a:gd name="adj1" fmla="val 6942858"/>
            <a:gd name="adj2" fmla="val 10028574"/>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solidFill>
                <a:schemeClr val="tx1">
                  <a:lumMod val="95000"/>
                  <a:lumOff val="5000"/>
                </a:schemeClr>
              </a:solidFill>
              <a:latin typeface="Arial" panose="020B0604020202020204" pitchFamily="34" charset="0"/>
              <a:cs typeface="Arial" panose="020B0604020202020204" pitchFamily="34" charset="0"/>
            </a:rPr>
            <a:t>Fill-finish at scale</a:t>
          </a:r>
        </a:p>
      </dsp:txBody>
      <dsp:txXfrm>
        <a:off x="1607959" y="1763055"/>
        <a:ext cx="598660" cy="463961"/>
      </dsp:txXfrm>
    </dsp:sp>
    <dsp:sp modelId="{31848B1D-CC20-46C1-BA51-A258ED3B193A}">
      <dsp:nvSpPr>
        <dsp:cNvPr id="0" name=""/>
        <dsp:cNvSpPr/>
      </dsp:nvSpPr>
      <dsp:spPr>
        <a:xfrm>
          <a:off x="1295159" y="223001"/>
          <a:ext cx="2514374" cy="2514374"/>
        </a:xfrm>
        <a:prstGeom prst="pie">
          <a:avLst>
            <a:gd name="adj1" fmla="val 10028574"/>
            <a:gd name="adj2" fmla="val 13114284"/>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solidFill>
                <a:schemeClr val="tx1">
                  <a:lumMod val="95000"/>
                  <a:lumOff val="5000"/>
                </a:schemeClr>
              </a:solidFill>
              <a:latin typeface="Arial" panose="020B0604020202020204" pitchFamily="34" charset="0"/>
              <a:cs typeface="Arial" panose="020B0604020202020204" pitchFamily="34" charset="0"/>
            </a:rPr>
            <a:t>Regulatory execution</a:t>
          </a:r>
        </a:p>
      </dsp:txBody>
      <dsp:txXfrm>
        <a:off x="1413394" y="1134461"/>
        <a:ext cx="688459" cy="419062"/>
      </dsp:txXfrm>
    </dsp:sp>
    <dsp:sp modelId="{247817DB-63B7-45BF-939E-27AD3513D96E}">
      <dsp:nvSpPr>
        <dsp:cNvPr id="0" name=""/>
        <dsp:cNvSpPr/>
      </dsp:nvSpPr>
      <dsp:spPr>
        <a:xfrm>
          <a:off x="1327487" y="182591"/>
          <a:ext cx="2514374" cy="2514374"/>
        </a:xfrm>
        <a:prstGeom prst="pie">
          <a:avLst>
            <a:gd name="adj1" fmla="val 13114284"/>
            <a:gd name="adj2" fmla="val 16200000"/>
          </a:avLst>
        </a:prstGeom>
        <a:solidFill>
          <a:srgbClr val="30F0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solidFill>
                <a:schemeClr val="tx1">
                  <a:lumMod val="95000"/>
                  <a:lumOff val="5000"/>
                </a:schemeClr>
              </a:solidFill>
              <a:latin typeface="Arial" panose="020B0604020202020204" pitchFamily="34" charset="0"/>
              <a:cs typeface="Arial" panose="020B0604020202020204" pitchFamily="34" charset="0"/>
            </a:rPr>
            <a:t>Access to pooled procurement</a:t>
          </a:r>
        </a:p>
      </dsp:txBody>
      <dsp:txXfrm>
        <a:off x="1922256" y="416069"/>
        <a:ext cx="598660" cy="478928"/>
      </dsp:txXfrm>
    </dsp:sp>
    <dsp:sp modelId="{D2E1045F-BE66-429A-AB3B-9182962BAFDC}">
      <dsp:nvSpPr>
        <dsp:cNvPr id="0" name=""/>
        <dsp:cNvSpPr/>
      </dsp:nvSpPr>
      <dsp:spPr>
        <a:xfrm>
          <a:off x="1175366" y="26939"/>
          <a:ext cx="2825678" cy="2825678"/>
        </a:xfrm>
        <a:prstGeom prst="circularArrow">
          <a:avLst>
            <a:gd name="adj1" fmla="val 5085"/>
            <a:gd name="adj2" fmla="val 327528"/>
            <a:gd name="adj3" fmla="val 18957827"/>
            <a:gd name="adj4" fmla="val 1620034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8F9A64-E7A5-4E31-9D30-EAEB5E86B573}">
      <dsp:nvSpPr>
        <dsp:cNvPr id="0" name=""/>
        <dsp:cNvSpPr/>
      </dsp:nvSpPr>
      <dsp:spPr>
        <a:xfrm>
          <a:off x="1207897" y="67528"/>
          <a:ext cx="2825678" cy="2825678"/>
        </a:xfrm>
        <a:prstGeom prst="circularArrow">
          <a:avLst>
            <a:gd name="adj1" fmla="val 5085"/>
            <a:gd name="adj2" fmla="val 327528"/>
            <a:gd name="adj3" fmla="val 443744"/>
            <a:gd name="adj4" fmla="val 19285776"/>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94DE0A-A834-4992-BBA3-5810FE8A42E5}">
      <dsp:nvSpPr>
        <dsp:cNvPr id="0" name=""/>
        <dsp:cNvSpPr/>
      </dsp:nvSpPr>
      <dsp:spPr>
        <a:xfrm>
          <a:off x="1244609" y="118296"/>
          <a:ext cx="2825678" cy="2825678"/>
        </a:xfrm>
        <a:prstGeom prst="circularArrow">
          <a:avLst>
            <a:gd name="adj1" fmla="val 5085"/>
            <a:gd name="adj2" fmla="val 327528"/>
            <a:gd name="adj3" fmla="val 3529100"/>
            <a:gd name="adj4" fmla="val 77076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68C2C9-EB5C-4885-8E33-021D274D7EEB}">
      <dsp:nvSpPr>
        <dsp:cNvPr id="0" name=""/>
        <dsp:cNvSpPr/>
      </dsp:nvSpPr>
      <dsp:spPr>
        <a:xfrm>
          <a:off x="1191239" y="140619"/>
          <a:ext cx="2825678" cy="2825678"/>
        </a:xfrm>
        <a:prstGeom prst="circularArrow">
          <a:avLst>
            <a:gd name="adj1" fmla="val 5085"/>
            <a:gd name="adj2" fmla="val 327528"/>
            <a:gd name="adj3" fmla="val 6615046"/>
            <a:gd name="adj4" fmla="val 3857426"/>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14F014-1D3F-4E10-BF4D-BBE15EACDFE5}">
      <dsp:nvSpPr>
        <dsp:cNvPr id="0" name=""/>
        <dsp:cNvSpPr/>
      </dsp:nvSpPr>
      <dsp:spPr>
        <a:xfrm>
          <a:off x="1151145" y="118296"/>
          <a:ext cx="2825678" cy="2825678"/>
        </a:xfrm>
        <a:prstGeom prst="circularArrow">
          <a:avLst>
            <a:gd name="adj1" fmla="val 5085"/>
            <a:gd name="adj2" fmla="val 327528"/>
            <a:gd name="adj3" fmla="val 9701707"/>
            <a:gd name="adj4" fmla="val 694337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395B30-F8D7-462A-81FB-E467027DB44F}">
      <dsp:nvSpPr>
        <dsp:cNvPr id="0" name=""/>
        <dsp:cNvSpPr/>
      </dsp:nvSpPr>
      <dsp:spPr>
        <a:xfrm>
          <a:off x="1139429" y="67528"/>
          <a:ext cx="2825678" cy="2825678"/>
        </a:xfrm>
        <a:prstGeom prst="circularArrow">
          <a:avLst>
            <a:gd name="adj1" fmla="val 5085"/>
            <a:gd name="adj2" fmla="val 327528"/>
            <a:gd name="adj3" fmla="val 12786695"/>
            <a:gd name="adj4" fmla="val 10028727"/>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2B241F-0A30-47C4-92E1-DC852BFBD1B6}">
      <dsp:nvSpPr>
        <dsp:cNvPr id="0" name=""/>
        <dsp:cNvSpPr/>
      </dsp:nvSpPr>
      <dsp:spPr>
        <a:xfrm>
          <a:off x="1171960" y="26939"/>
          <a:ext cx="2825678" cy="2825678"/>
        </a:xfrm>
        <a:prstGeom prst="circularArrow">
          <a:avLst>
            <a:gd name="adj1" fmla="val 5085"/>
            <a:gd name="adj2" fmla="val 327528"/>
            <a:gd name="adj3" fmla="val 15872129"/>
            <a:gd name="adj4" fmla="val 1311464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A5F74-8E5C-49C0-ABAB-55BE05553896}">
      <dsp:nvSpPr>
        <dsp:cNvPr id="0" name=""/>
        <dsp:cNvSpPr/>
      </dsp:nvSpPr>
      <dsp:spPr>
        <a:xfrm>
          <a:off x="843383" y="0"/>
          <a:ext cx="2417111" cy="633899"/>
        </a:xfrm>
        <a:prstGeom prst="roundRect">
          <a:avLst>
            <a:gd name="adj" fmla="val 10000"/>
          </a:avLst>
        </a:prstGeom>
        <a:solidFill>
          <a:srgbClr val="30F0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95000"/>
                  <a:lumOff val="5000"/>
                </a:schemeClr>
              </a:solidFill>
            </a:rPr>
            <a:t>Now — MR process uplift (yield ↑, scrap ↓, cost/dose ↓</a:t>
          </a:r>
          <a:endParaRPr lang="en-IN" sz="1400" kern="1200" dirty="0">
            <a:solidFill>
              <a:schemeClr val="tx1">
                <a:lumMod val="95000"/>
                <a:lumOff val="5000"/>
              </a:schemeClr>
            </a:solidFill>
          </a:endParaRPr>
        </a:p>
      </dsp:txBody>
      <dsp:txXfrm>
        <a:off x="861949" y="18566"/>
        <a:ext cx="2379979" cy="596767"/>
      </dsp:txXfrm>
    </dsp:sp>
    <dsp:sp modelId="{180F1E2F-B5E7-480A-8516-2D3774614152}">
      <dsp:nvSpPr>
        <dsp:cNvPr id="0" name=""/>
        <dsp:cNvSpPr/>
      </dsp:nvSpPr>
      <dsp:spPr>
        <a:xfrm rot="5400000">
          <a:off x="1933083" y="649746"/>
          <a:ext cx="237712" cy="2852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solidFill>
              <a:schemeClr val="tx1">
                <a:lumMod val="95000"/>
                <a:lumOff val="5000"/>
              </a:schemeClr>
            </a:solidFill>
          </a:endParaRPr>
        </a:p>
      </dsp:txBody>
      <dsp:txXfrm rot="-5400000">
        <a:off x="1966363" y="673517"/>
        <a:ext cx="171152" cy="166398"/>
      </dsp:txXfrm>
    </dsp:sp>
    <dsp:sp modelId="{F2693DB3-024B-4BA7-8D54-C9492A332B5D}">
      <dsp:nvSpPr>
        <dsp:cNvPr id="0" name=""/>
        <dsp:cNvSpPr/>
      </dsp:nvSpPr>
      <dsp:spPr>
        <a:xfrm>
          <a:off x="843383" y="950848"/>
          <a:ext cx="2417111" cy="633899"/>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95000"/>
                  <a:lumOff val="5000"/>
                </a:schemeClr>
              </a:solidFill>
            </a:rPr>
            <a:t>Next — combo vaccine yield wave (batch ↑, changeover ↓)</a:t>
          </a:r>
          <a:endParaRPr lang="en-IN" sz="1400" kern="1200" dirty="0">
            <a:solidFill>
              <a:schemeClr val="tx1">
                <a:lumMod val="95000"/>
                <a:lumOff val="5000"/>
              </a:schemeClr>
            </a:solidFill>
          </a:endParaRPr>
        </a:p>
      </dsp:txBody>
      <dsp:txXfrm>
        <a:off x="861949" y="969414"/>
        <a:ext cx="2379979" cy="596767"/>
      </dsp:txXfrm>
    </dsp:sp>
    <dsp:sp modelId="{232B7A64-B5F1-4C14-9D8A-B454FE8E98C4}">
      <dsp:nvSpPr>
        <dsp:cNvPr id="0" name=""/>
        <dsp:cNvSpPr/>
      </dsp:nvSpPr>
      <dsp:spPr>
        <a:xfrm rot="5400000">
          <a:off x="1933083" y="1600594"/>
          <a:ext cx="237712" cy="2852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solidFill>
              <a:schemeClr val="tx1">
                <a:lumMod val="95000"/>
                <a:lumOff val="5000"/>
              </a:schemeClr>
            </a:solidFill>
          </a:endParaRPr>
        </a:p>
      </dsp:txBody>
      <dsp:txXfrm rot="-5400000">
        <a:off x="1966363" y="1624365"/>
        <a:ext cx="171152" cy="166398"/>
      </dsp:txXfrm>
    </dsp:sp>
    <dsp:sp modelId="{DD979765-33F4-47F7-8883-8624BB8B05DA}">
      <dsp:nvSpPr>
        <dsp:cNvPr id="0" name=""/>
        <dsp:cNvSpPr/>
      </dsp:nvSpPr>
      <dsp:spPr>
        <a:xfrm>
          <a:off x="843383" y="1901697"/>
          <a:ext cx="2417111" cy="633899"/>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95000"/>
                  <a:lumOff val="5000"/>
                </a:schemeClr>
              </a:solidFill>
            </a:rPr>
            <a:t>Later — one platform candidate (license &amp; regional rights)</a:t>
          </a:r>
          <a:endParaRPr lang="en-IN" sz="1400" kern="1200" dirty="0">
            <a:solidFill>
              <a:schemeClr val="tx1">
                <a:lumMod val="95000"/>
                <a:lumOff val="5000"/>
              </a:schemeClr>
            </a:solidFill>
          </a:endParaRPr>
        </a:p>
      </dsp:txBody>
      <dsp:txXfrm>
        <a:off x="861949" y="1920263"/>
        <a:ext cx="2379979" cy="5967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D46E1-6D22-4D62-B19B-640A48E01214}">
      <dsp:nvSpPr>
        <dsp:cNvPr id="0" name=""/>
        <dsp:cNvSpPr/>
      </dsp:nvSpPr>
      <dsp:spPr>
        <a:xfrm>
          <a:off x="1502" y="0"/>
          <a:ext cx="1830992" cy="575383"/>
        </a:xfrm>
        <a:prstGeom prst="chevron">
          <a:avLst/>
        </a:prstGeom>
        <a:solidFill>
          <a:srgbClr val="00B0F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100" b="1" kern="1200" dirty="0">
              <a:solidFill>
                <a:schemeClr val="tx1">
                  <a:lumMod val="95000"/>
                  <a:lumOff val="5000"/>
                </a:schemeClr>
              </a:solidFill>
              <a:latin typeface="Arial" panose="020B0604020202020204" pitchFamily="34" charset="0"/>
              <a:cs typeface="Arial" panose="020B0604020202020204" pitchFamily="34" charset="0"/>
            </a:rPr>
            <a:t>Working-capital days 50 - ≤40</a:t>
          </a:r>
          <a:endParaRPr lang="en-IN" sz="110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289194" y="0"/>
        <a:ext cx="1255609" cy="575383"/>
      </dsp:txXfrm>
    </dsp:sp>
    <dsp:sp modelId="{59B28C78-6CA6-417F-8DB3-62E3F491EE01}">
      <dsp:nvSpPr>
        <dsp:cNvPr id="0" name=""/>
        <dsp:cNvSpPr/>
      </dsp:nvSpPr>
      <dsp:spPr>
        <a:xfrm>
          <a:off x="1649395" y="0"/>
          <a:ext cx="1830992" cy="575383"/>
        </a:xfrm>
        <a:prstGeom prst="chevron">
          <a:avLst/>
        </a:prstGeom>
        <a:gradFill rotWithShape="0">
          <a:gsLst>
            <a:gs pos="0">
              <a:schemeClr val="accent3">
                <a:hueOff val="-5826202"/>
                <a:satOff val="16704"/>
                <a:lumOff val="13530"/>
                <a:alphaOff val="0"/>
                <a:satMod val="103000"/>
                <a:lumMod val="102000"/>
                <a:tint val="94000"/>
              </a:schemeClr>
            </a:gs>
            <a:gs pos="50000">
              <a:schemeClr val="accent3">
                <a:hueOff val="-5826202"/>
                <a:satOff val="16704"/>
                <a:lumOff val="13530"/>
                <a:alphaOff val="0"/>
                <a:satMod val="110000"/>
                <a:lumMod val="100000"/>
                <a:shade val="100000"/>
              </a:schemeClr>
            </a:gs>
            <a:gs pos="100000">
              <a:schemeClr val="accent3">
                <a:hueOff val="-5826202"/>
                <a:satOff val="16704"/>
                <a:lumOff val="1353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100" b="1" kern="1200" dirty="0">
              <a:solidFill>
                <a:schemeClr val="tx1">
                  <a:lumMod val="95000"/>
                  <a:lumOff val="5000"/>
                </a:schemeClr>
              </a:solidFill>
              <a:latin typeface="Arial" panose="020B0604020202020204" pitchFamily="34" charset="0"/>
              <a:cs typeface="Arial" panose="020B0604020202020204" pitchFamily="34" charset="0"/>
            </a:rPr>
            <a:t>Cash released</a:t>
          </a:r>
          <a:endParaRPr lang="en-IN" sz="110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1937087" y="0"/>
        <a:ext cx="1255609" cy="575383"/>
      </dsp:txXfrm>
    </dsp:sp>
    <dsp:sp modelId="{1F970278-5BB8-4A34-9395-0FECC521BC7C}">
      <dsp:nvSpPr>
        <dsp:cNvPr id="0" name=""/>
        <dsp:cNvSpPr/>
      </dsp:nvSpPr>
      <dsp:spPr>
        <a:xfrm>
          <a:off x="3297288" y="0"/>
          <a:ext cx="1830992" cy="575383"/>
        </a:xfrm>
        <a:prstGeom prst="chevron">
          <a:avLst/>
        </a:prstGeom>
        <a:gradFill rotWithShape="0">
          <a:gsLst>
            <a:gs pos="0">
              <a:schemeClr val="accent3">
                <a:hueOff val="-11652404"/>
                <a:satOff val="33407"/>
                <a:lumOff val="27059"/>
                <a:alphaOff val="0"/>
                <a:satMod val="103000"/>
                <a:lumMod val="102000"/>
                <a:tint val="94000"/>
              </a:schemeClr>
            </a:gs>
            <a:gs pos="50000">
              <a:schemeClr val="accent3">
                <a:hueOff val="-11652404"/>
                <a:satOff val="33407"/>
                <a:lumOff val="27059"/>
                <a:alphaOff val="0"/>
                <a:satMod val="110000"/>
                <a:lumMod val="100000"/>
                <a:shade val="100000"/>
              </a:schemeClr>
            </a:gs>
            <a:gs pos="100000">
              <a:schemeClr val="accent3">
                <a:hueOff val="-11652404"/>
                <a:satOff val="33407"/>
                <a:lumOff val="2705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IN" sz="1100" b="1" kern="1200" dirty="0">
              <a:solidFill>
                <a:schemeClr val="tx1">
                  <a:lumMod val="95000"/>
                  <a:lumOff val="5000"/>
                </a:schemeClr>
              </a:solidFill>
              <a:latin typeface="Arial" panose="020B0604020202020204" pitchFamily="34" charset="0"/>
              <a:cs typeface="Arial" panose="020B0604020202020204" pitchFamily="34" charset="0"/>
            </a:rPr>
            <a:t>Interest saved</a:t>
          </a:r>
          <a:endParaRPr lang="en-IN" sz="110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3584980" y="0"/>
        <a:ext cx="1255609" cy="5753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C6CE2-C297-4274-9ADF-5E8C1D69EBDD}">
      <dsp:nvSpPr>
        <dsp:cNvPr id="0" name=""/>
        <dsp:cNvSpPr/>
      </dsp:nvSpPr>
      <dsp:spPr>
        <a:xfrm>
          <a:off x="96848" y="19565"/>
          <a:ext cx="2108271" cy="1499828"/>
        </a:xfrm>
        <a:prstGeom prst="rect">
          <a:avLst/>
        </a:prstGeom>
        <a:solidFill>
          <a:schemeClr val="accent4">
            <a:lumMod val="40000"/>
            <a:lumOff val="60000"/>
          </a:schemeClr>
        </a:solidFill>
        <a:ln w="28575" cap="flat" cmpd="sng" algn="ctr">
          <a:solidFill>
            <a:scrgbClr r="0" g="0" b="0"/>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kern="1200" dirty="0">
              <a:solidFill>
                <a:schemeClr val="tx1">
                  <a:lumMod val="95000"/>
                  <a:lumOff val="5000"/>
                </a:schemeClr>
              </a:solidFill>
              <a:latin typeface="Arial" panose="020B0604020202020204" pitchFamily="34" charset="0"/>
              <a:cs typeface="Arial" panose="020B0604020202020204" pitchFamily="34" charset="0"/>
            </a:rPr>
            <a:t>Build fast, localize next</a:t>
          </a:r>
        </a:p>
        <a:p>
          <a:pPr marL="0" lvl="0" indent="0" algn="ctr" defTabSz="444500">
            <a:lnSpc>
              <a:spcPct val="90000"/>
            </a:lnSpc>
            <a:spcBef>
              <a:spcPct val="0"/>
            </a:spcBef>
            <a:spcAft>
              <a:spcPct val="35000"/>
            </a:spcAft>
            <a:buNone/>
          </a:pP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a:p>
          <a:pPr marL="0" lvl="0" indent="0" algn="ctr" defTabSz="444500">
            <a:lnSpc>
              <a:spcPct val="90000"/>
            </a:lnSpc>
            <a:spcBef>
              <a:spcPct val="0"/>
            </a:spcBef>
            <a:spcAft>
              <a:spcPct val="35000"/>
            </a:spcAft>
            <a:buNone/>
          </a:pPr>
          <a:r>
            <a:rPr lang="en-US" sz="1000" kern="1200" dirty="0">
              <a:solidFill>
                <a:schemeClr val="tx1">
                  <a:lumMod val="95000"/>
                  <a:lumOff val="5000"/>
                </a:schemeClr>
              </a:solidFill>
              <a:latin typeface="Arial" panose="020B0604020202020204" pitchFamily="34" charset="0"/>
              <a:cs typeface="Arial" panose="020B0604020202020204" pitchFamily="34" charset="0"/>
            </a:rPr>
            <a:t>Commission fill and finish for first lots within fifteen months while engineering drug substance modules to follow once yields and procurement confirm volumes enabling a staged path to full localization and earlier impact.</a:t>
          </a: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96848" y="19565"/>
        <a:ext cx="2108271" cy="1499828"/>
      </dsp:txXfrm>
    </dsp:sp>
    <dsp:sp modelId="{D83E3986-89FF-4C2A-8CA6-622CE731CB78}">
      <dsp:nvSpPr>
        <dsp:cNvPr id="0" name=""/>
        <dsp:cNvSpPr/>
      </dsp:nvSpPr>
      <dsp:spPr>
        <a:xfrm>
          <a:off x="2415946" y="19565"/>
          <a:ext cx="2108271" cy="1499828"/>
        </a:xfrm>
        <a:prstGeom prst="rect">
          <a:avLst/>
        </a:prstGeom>
        <a:solidFill>
          <a:schemeClr val="accent4">
            <a:hueOff val="1503859"/>
            <a:satOff val="-3942"/>
            <a:lumOff val="-4436"/>
            <a:alphaOff val="0"/>
          </a:schemeClr>
        </a:solidFill>
        <a:ln w="28575" cap="flat" cmpd="sng" algn="ctr">
          <a:solidFill>
            <a:scrgbClr r="0" g="0" b="0"/>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a:p>
          <a:pPr marL="0" lvl="0" indent="0" algn="ctr" defTabSz="444500">
            <a:lnSpc>
              <a:spcPct val="90000"/>
            </a:lnSpc>
            <a:spcBef>
              <a:spcPct val="0"/>
            </a:spcBef>
            <a:spcAft>
              <a:spcPct val="35000"/>
            </a:spcAft>
            <a:buNone/>
          </a:pPr>
          <a:r>
            <a:rPr lang="en-IN" sz="1000" b="1" kern="1200" dirty="0">
              <a:solidFill>
                <a:schemeClr val="tx1">
                  <a:lumMod val="95000"/>
                  <a:lumOff val="5000"/>
                </a:schemeClr>
              </a:solidFill>
              <a:latin typeface="Arial" panose="020B0604020202020204" pitchFamily="34" charset="0"/>
              <a:cs typeface="Arial" panose="020B0604020202020204" pitchFamily="34" charset="0"/>
            </a:rPr>
            <a:t>Price fairly, win reliably.</a:t>
          </a:r>
        </a:p>
        <a:p>
          <a:pPr marL="0" lvl="0" indent="0" algn="ctr" defTabSz="444500">
            <a:lnSpc>
              <a:spcPct val="90000"/>
            </a:lnSpc>
            <a:spcBef>
              <a:spcPct val="0"/>
            </a:spcBef>
            <a:spcAft>
              <a:spcPct val="35000"/>
            </a:spcAft>
            <a:buNone/>
          </a:pP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a:p>
          <a:pPr marL="0" lvl="0" indent="0" algn="ctr" defTabSz="444500">
            <a:lnSpc>
              <a:spcPct val="90000"/>
            </a:lnSpc>
            <a:spcBef>
              <a:spcPct val="0"/>
            </a:spcBef>
            <a:spcAft>
              <a:spcPct val="35000"/>
            </a:spcAft>
            <a:buNone/>
          </a:pPr>
          <a:r>
            <a:rPr lang="en-US" sz="1000" kern="1200" dirty="0">
              <a:solidFill>
                <a:schemeClr val="tx1">
                  <a:lumMod val="95000"/>
                  <a:lumOff val="5000"/>
                </a:schemeClr>
              </a:solidFill>
              <a:latin typeface="Arial" panose="020B0604020202020204" pitchFamily="34" charset="0"/>
              <a:cs typeface="Arial" panose="020B0604020202020204" pitchFamily="34" charset="0"/>
            </a:rPr>
            <a:t>Publish transparent corridors per country and product anchored to import landed cost with automatic indexation and add a small earned premium for verified on time in full performance to lower total program cost.</a:t>
          </a: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a:p>
          <a:pPr marL="0" lvl="0" indent="0" algn="ctr" defTabSz="444500">
            <a:lnSpc>
              <a:spcPct val="90000"/>
            </a:lnSpc>
            <a:spcBef>
              <a:spcPct val="0"/>
            </a:spcBef>
            <a:spcAft>
              <a:spcPct val="35000"/>
            </a:spcAft>
            <a:buNone/>
          </a:pP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2415946" y="19565"/>
        <a:ext cx="2108271" cy="1499828"/>
      </dsp:txXfrm>
    </dsp:sp>
    <dsp:sp modelId="{84835A41-D3EF-41A8-8C5C-B3C30578146A}">
      <dsp:nvSpPr>
        <dsp:cNvPr id="0" name=""/>
        <dsp:cNvSpPr/>
      </dsp:nvSpPr>
      <dsp:spPr>
        <a:xfrm>
          <a:off x="4735045" y="19565"/>
          <a:ext cx="2108271" cy="1499828"/>
        </a:xfrm>
        <a:prstGeom prst="rect">
          <a:avLst/>
        </a:prstGeom>
        <a:solidFill>
          <a:schemeClr val="accent4">
            <a:hueOff val="3007717"/>
            <a:satOff val="-7883"/>
            <a:lumOff val="-8872"/>
            <a:alphaOff val="0"/>
          </a:schemeClr>
        </a:solidFill>
        <a:ln w="28575" cap="flat" cmpd="sng" algn="ctr">
          <a:solidFill>
            <a:scrgbClr r="0" g="0" b="0"/>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lumMod val="95000"/>
                  <a:lumOff val="5000"/>
                </a:schemeClr>
              </a:solidFill>
              <a:latin typeface="Arial" panose="020B0604020202020204" pitchFamily="34" charset="0"/>
              <a:cs typeface="Arial" panose="020B0604020202020204" pitchFamily="34" charset="0"/>
            </a:rPr>
            <a:t>Turn Demands into contracts</a:t>
          </a:r>
        </a:p>
        <a:p>
          <a:pPr marL="0" lvl="0" indent="0" algn="ctr" defTabSz="444500">
            <a:lnSpc>
              <a:spcPct val="90000"/>
            </a:lnSpc>
            <a:spcBef>
              <a:spcPct val="0"/>
            </a:spcBef>
            <a:spcAft>
              <a:spcPct val="35000"/>
            </a:spcAft>
            <a:buNone/>
          </a:pPr>
          <a:br>
            <a:rPr lang="en-US" sz="1000" b="0" kern="1200" dirty="0">
              <a:solidFill>
                <a:schemeClr val="tx1">
                  <a:lumMod val="95000"/>
                  <a:lumOff val="5000"/>
                </a:schemeClr>
              </a:solidFill>
              <a:latin typeface="Arial" panose="020B0604020202020204" pitchFamily="34" charset="0"/>
              <a:cs typeface="Arial" panose="020B0604020202020204" pitchFamily="34" charset="0"/>
            </a:rPr>
          </a:br>
          <a:r>
            <a:rPr lang="en-US" sz="1000" kern="1200" dirty="0">
              <a:solidFill>
                <a:schemeClr val="tx1">
                  <a:lumMod val="95000"/>
                  <a:lumOff val="5000"/>
                </a:schemeClr>
              </a:solidFill>
              <a:latin typeface="Arial" panose="020B0604020202020204" pitchFamily="34" charset="0"/>
              <a:cs typeface="Arial" panose="020B0604020202020204" pitchFamily="34" charset="0"/>
            </a:rPr>
            <a:t>Convert probabilistic demand into bankable offtake by signing base volumes with pooled buyers then layering advance commitment triggers tied to delivery and local content milestones so lenders underwrite the ramp confidently.</a:t>
          </a:r>
          <a:r>
            <a:rPr lang="en-US" sz="1000" b="0" kern="1200" dirty="0">
              <a:solidFill>
                <a:schemeClr val="tx1">
                  <a:lumMod val="95000"/>
                  <a:lumOff val="5000"/>
                </a:schemeClr>
              </a:solidFill>
              <a:latin typeface="Arial" panose="020B0604020202020204" pitchFamily="34" charset="0"/>
              <a:cs typeface="Arial" panose="020B0604020202020204" pitchFamily="34" charset="0"/>
            </a:rPr>
            <a:t> </a:t>
          </a: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4735045" y="19565"/>
        <a:ext cx="2108271" cy="1499828"/>
      </dsp:txXfrm>
    </dsp:sp>
    <dsp:sp modelId="{B50CE528-AE17-4D2C-B040-1F5360429CF8}">
      <dsp:nvSpPr>
        <dsp:cNvPr id="0" name=""/>
        <dsp:cNvSpPr/>
      </dsp:nvSpPr>
      <dsp:spPr>
        <a:xfrm>
          <a:off x="7054143" y="490"/>
          <a:ext cx="2108271" cy="1537979"/>
        </a:xfrm>
        <a:prstGeom prst="rect">
          <a:avLst/>
        </a:prstGeom>
        <a:solidFill>
          <a:schemeClr val="accent4">
            <a:hueOff val="4511576"/>
            <a:satOff val="-11825"/>
            <a:lumOff val="-13308"/>
            <a:alphaOff val="0"/>
          </a:schemeClr>
        </a:solidFill>
        <a:ln w="28575" cap="flat" cmpd="sng" algn="ctr">
          <a:solidFill>
            <a:scrgbClr r="0" g="0" b="0"/>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lumMod val="95000"/>
                  <a:lumOff val="5000"/>
                </a:schemeClr>
              </a:solidFill>
              <a:latin typeface="Arial" panose="020B0604020202020204" pitchFamily="34" charset="0"/>
              <a:cs typeface="Arial" panose="020B0604020202020204" pitchFamily="34" charset="0"/>
            </a:rPr>
            <a:t>Cost engine: active ingredient and yield</a:t>
          </a:r>
        </a:p>
        <a:p>
          <a:pPr marL="0" lvl="0" indent="0" algn="ctr" defTabSz="444500">
            <a:lnSpc>
              <a:spcPct val="90000"/>
            </a:lnSpc>
            <a:spcBef>
              <a:spcPct val="0"/>
            </a:spcBef>
            <a:spcAft>
              <a:spcPct val="35000"/>
            </a:spcAft>
            <a:buNone/>
          </a:pPr>
          <a:br>
            <a:rPr lang="en-US" sz="1000" b="0" kern="1200" dirty="0">
              <a:solidFill>
                <a:schemeClr val="tx1">
                  <a:lumMod val="95000"/>
                  <a:lumOff val="5000"/>
                </a:schemeClr>
              </a:solidFill>
              <a:latin typeface="Arial" panose="020B0604020202020204" pitchFamily="34" charset="0"/>
              <a:cs typeface="Arial" panose="020B0604020202020204" pitchFamily="34" charset="0"/>
            </a:rPr>
          </a:br>
          <a:r>
            <a:rPr lang="en-US" sz="1000" kern="1200" dirty="0">
              <a:solidFill>
                <a:schemeClr val="tx1">
                  <a:lumMod val="95000"/>
                  <a:lumOff val="5000"/>
                </a:schemeClr>
              </a:solidFill>
              <a:latin typeface="Arial" panose="020B0604020202020204" pitchFamily="34" charset="0"/>
              <a:cs typeface="Arial" panose="020B0604020202020204" pitchFamily="34" charset="0"/>
            </a:rPr>
            <a:t>Attack unit cost through dual sourced active ingredient contracts pack size optimization and validated yield improvements with statistical controls and setup reductions locking each gain before scaling batch sizes and utilization.</a:t>
          </a: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7054143" y="490"/>
        <a:ext cx="2108271" cy="1537979"/>
      </dsp:txXfrm>
    </dsp:sp>
    <dsp:sp modelId="{723A6617-1593-4250-B7D5-C550D3B959E3}">
      <dsp:nvSpPr>
        <dsp:cNvPr id="0" name=""/>
        <dsp:cNvSpPr/>
      </dsp:nvSpPr>
      <dsp:spPr>
        <a:xfrm>
          <a:off x="9322010" y="21754"/>
          <a:ext cx="2108271" cy="1495451"/>
        </a:xfrm>
        <a:prstGeom prst="rect">
          <a:avLst/>
        </a:prstGeom>
        <a:solidFill>
          <a:srgbClr val="00B0F0"/>
        </a:solidFill>
        <a:ln w="28575" cap="flat" cmpd="sng" algn="ctr">
          <a:solidFill>
            <a:scrgbClr r="0" g="0" b="0"/>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kern="1200" dirty="0">
              <a:solidFill>
                <a:schemeClr val="tx1">
                  <a:lumMod val="95000"/>
                  <a:lumOff val="5000"/>
                </a:schemeClr>
              </a:solidFill>
              <a:latin typeface="Arial" panose="020B0604020202020204" pitchFamily="34" charset="0"/>
              <a:cs typeface="Arial" panose="020B0604020202020204" pitchFamily="34" charset="0"/>
            </a:rPr>
            <a:t>From probability to paper</a:t>
          </a:r>
          <a:br>
            <a:rPr lang="en-IN" sz="1000" b="0" kern="1200" dirty="0">
              <a:solidFill>
                <a:schemeClr val="tx1">
                  <a:lumMod val="95000"/>
                  <a:lumOff val="5000"/>
                </a:schemeClr>
              </a:solidFill>
              <a:latin typeface="Arial" panose="020B0604020202020204" pitchFamily="34" charset="0"/>
              <a:cs typeface="Arial" panose="020B0604020202020204" pitchFamily="34" charset="0"/>
            </a:rPr>
          </a:br>
          <a:br>
            <a:rPr lang="en-IN" sz="1000" b="0" kern="1200" dirty="0">
              <a:solidFill>
                <a:schemeClr val="tx1">
                  <a:lumMod val="95000"/>
                  <a:lumOff val="5000"/>
                </a:schemeClr>
              </a:solidFill>
              <a:latin typeface="Arial" panose="020B0604020202020204" pitchFamily="34" charset="0"/>
              <a:cs typeface="Arial" panose="020B0604020202020204" pitchFamily="34" charset="0"/>
            </a:rPr>
          </a:br>
          <a:r>
            <a:rPr lang="en-US" sz="1000" kern="1200" dirty="0">
              <a:solidFill>
                <a:schemeClr val="tx1">
                  <a:lumMod val="95000"/>
                  <a:lumOff val="5000"/>
                </a:schemeClr>
              </a:solidFill>
              <a:latin typeface="Arial" panose="020B0604020202020204" pitchFamily="34" charset="0"/>
              <a:cs typeface="Arial" panose="020B0604020202020204" pitchFamily="34" charset="0"/>
            </a:rPr>
            <a:t>Institutionalize corridor rules payment security and purchase schedules through memoranda of understanding that refresh annually ensuring budget certainty for buyers while transforming scenarios into enforceable agreements financiers recognize and fund.</a:t>
          </a: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9322010" y="21754"/>
        <a:ext cx="2108271" cy="1495451"/>
      </dsp:txXfrm>
    </dsp:sp>
    <dsp:sp modelId="{C2D5EB5D-D037-42EE-A00B-041581F882DD}">
      <dsp:nvSpPr>
        <dsp:cNvPr id="0" name=""/>
        <dsp:cNvSpPr/>
      </dsp:nvSpPr>
      <dsp:spPr>
        <a:xfrm>
          <a:off x="122074" y="1682620"/>
          <a:ext cx="2555393" cy="1264962"/>
        </a:xfrm>
        <a:prstGeom prst="rect">
          <a:avLst/>
        </a:prstGeom>
        <a:solidFill>
          <a:schemeClr val="accent4">
            <a:lumMod val="60000"/>
            <a:lumOff val="40000"/>
          </a:schemeClr>
        </a:solidFill>
        <a:ln w="28575" cap="flat" cmpd="sng" algn="ctr">
          <a:solidFill>
            <a:scrgbClr r="0" g="0" b="0"/>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kern="1200" dirty="0">
              <a:solidFill>
                <a:schemeClr val="tx1">
                  <a:lumMod val="95000"/>
                  <a:lumOff val="5000"/>
                </a:schemeClr>
              </a:solidFill>
              <a:latin typeface="Arial" panose="020B0604020202020204" pitchFamily="34" charset="0"/>
              <a:cs typeface="Arial" panose="020B0604020202020204" pitchFamily="34" charset="0"/>
            </a:rPr>
            <a:t>Domestic capital as foundation </a:t>
          </a:r>
        </a:p>
        <a:p>
          <a:pPr marL="0" lvl="0" indent="0" algn="ctr" defTabSz="444500">
            <a:lnSpc>
              <a:spcPct val="90000"/>
            </a:lnSpc>
            <a:spcBef>
              <a:spcPct val="0"/>
            </a:spcBef>
            <a:spcAft>
              <a:spcPct val="35000"/>
            </a:spcAft>
            <a:buNone/>
          </a:pP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a:p>
          <a:pPr marL="0" lvl="0" indent="0" algn="ctr" defTabSz="444500">
            <a:lnSpc>
              <a:spcPct val="90000"/>
            </a:lnSpc>
            <a:spcBef>
              <a:spcPct val="0"/>
            </a:spcBef>
            <a:spcAft>
              <a:spcPct val="35000"/>
            </a:spcAft>
            <a:buNone/>
          </a:pPr>
          <a:r>
            <a:rPr lang="en-US" sz="1000" kern="1200" dirty="0">
              <a:solidFill>
                <a:schemeClr val="tx1">
                  <a:lumMod val="95000"/>
                  <a:lumOff val="5000"/>
                </a:schemeClr>
              </a:solidFill>
              <a:latin typeface="Arial" panose="020B0604020202020204" pitchFamily="34" charset="0"/>
              <a:cs typeface="Arial" panose="020B0604020202020204" pitchFamily="34" charset="0"/>
            </a:rPr>
            <a:t>Invite sovereign wealth and pension funds as anchor equity alongside development finance debt and guarantees aligning national missions with stable returns while reducing currency exposure and lowering the blended cost of capital.</a:t>
          </a: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122074" y="1682620"/>
        <a:ext cx="2555393" cy="1264962"/>
      </dsp:txXfrm>
    </dsp:sp>
    <dsp:sp modelId="{35C67A1D-2666-495E-829D-C3177A1D1072}">
      <dsp:nvSpPr>
        <dsp:cNvPr id="0" name=""/>
        <dsp:cNvSpPr/>
      </dsp:nvSpPr>
      <dsp:spPr>
        <a:xfrm>
          <a:off x="2990777" y="1682620"/>
          <a:ext cx="2750408" cy="1264962"/>
        </a:xfrm>
        <a:prstGeom prst="rect">
          <a:avLst/>
        </a:prstGeom>
        <a:solidFill>
          <a:schemeClr val="accent6">
            <a:lumMod val="60000"/>
            <a:lumOff val="40000"/>
          </a:schemeClr>
        </a:solidFill>
        <a:ln w="28575" cap="flat" cmpd="sng" algn="ctr">
          <a:solidFill>
            <a:scrgbClr r="0" g="0" b="0"/>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US" sz="1000" b="1" kern="1200" dirty="0">
            <a:solidFill>
              <a:schemeClr val="tx1">
                <a:lumMod val="95000"/>
                <a:lumOff val="5000"/>
              </a:schemeClr>
            </a:solidFill>
            <a:latin typeface="Arial" panose="020B0604020202020204" pitchFamily="34" charset="0"/>
            <a:cs typeface="Arial" panose="020B0604020202020204" pitchFamily="34" charset="0"/>
          </a:endParaRPr>
        </a:p>
        <a:p>
          <a:pPr marL="0" lvl="0" indent="0" algn="ctr" defTabSz="444500">
            <a:lnSpc>
              <a:spcPct val="90000"/>
            </a:lnSpc>
            <a:spcBef>
              <a:spcPct val="0"/>
            </a:spcBef>
            <a:spcAft>
              <a:spcPct val="35000"/>
            </a:spcAft>
            <a:buNone/>
          </a:pPr>
          <a:r>
            <a:rPr lang="en-US" sz="1000" b="1" kern="1200" dirty="0">
              <a:solidFill>
                <a:schemeClr val="tx1">
                  <a:lumMod val="95000"/>
                  <a:lumOff val="5000"/>
                </a:schemeClr>
              </a:solidFill>
              <a:latin typeface="Arial" panose="020B0604020202020204" pitchFamily="34" charset="0"/>
              <a:cs typeface="Arial" panose="020B0604020202020204" pitchFamily="34" charset="0"/>
            </a:rPr>
            <a:t>Cash conversion while we ramp</a:t>
          </a:r>
          <a:br>
            <a:rPr lang="en-US" sz="1000" b="0" kern="1200" dirty="0">
              <a:solidFill>
                <a:schemeClr val="tx1">
                  <a:lumMod val="95000"/>
                  <a:lumOff val="5000"/>
                </a:schemeClr>
              </a:solidFill>
              <a:latin typeface="Arial" panose="020B0604020202020204" pitchFamily="34" charset="0"/>
              <a:cs typeface="Arial" panose="020B0604020202020204" pitchFamily="34" charset="0"/>
            </a:rPr>
          </a:br>
          <a:endParaRPr lang="en-US" sz="1000" b="0" kern="1200" dirty="0">
            <a:solidFill>
              <a:schemeClr val="tx1">
                <a:lumMod val="95000"/>
                <a:lumOff val="5000"/>
              </a:schemeClr>
            </a:solidFill>
            <a:latin typeface="Arial" panose="020B0604020202020204" pitchFamily="34" charset="0"/>
            <a:cs typeface="Arial" panose="020B0604020202020204" pitchFamily="34" charset="0"/>
          </a:endParaRPr>
        </a:p>
        <a:p>
          <a:pPr marL="0" lvl="0" indent="0" algn="ctr" defTabSz="444500">
            <a:lnSpc>
              <a:spcPct val="90000"/>
            </a:lnSpc>
            <a:spcBef>
              <a:spcPct val="0"/>
            </a:spcBef>
            <a:spcAft>
              <a:spcPct val="35000"/>
            </a:spcAft>
            <a:buNone/>
          </a:pPr>
          <a:r>
            <a:rPr lang="en-US" sz="1000" kern="1200" dirty="0">
              <a:solidFill>
                <a:schemeClr val="tx1">
                  <a:lumMod val="95000"/>
                  <a:lumOff val="5000"/>
                </a:schemeClr>
              </a:solidFill>
              <a:latin typeface="Arial" panose="020B0604020202020204" pitchFamily="34" charset="0"/>
              <a:cs typeface="Arial" panose="020B0604020202020204" pitchFamily="34" charset="0"/>
            </a:rPr>
            <a:t>Discount receivables from United Nations agencies and regional pooled programs and operate vendor managed inventory in two hubs to reduce working capital days to forty or less saving interest and funding operations internally.</a:t>
          </a:r>
          <a:br>
            <a:rPr lang="en-US" sz="1000" b="0" kern="1200" dirty="0">
              <a:solidFill>
                <a:schemeClr val="tx1">
                  <a:lumMod val="95000"/>
                  <a:lumOff val="5000"/>
                </a:schemeClr>
              </a:solidFill>
              <a:latin typeface="Arial" panose="020B0604020202020204" pitchFamily="34" charset="0"/>
              <a:cs typeface="Arial" panose="020B0604020202020204" pitchFamily="34" charset="0"/>
            </a:rPr>
          </a:b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2990777" y="1682620"/>
        <a:ext cx="2750408" cy="1264962"/>
      </dsp:txXfrm>
    </dsp:sp>
    <dsp:sp modelId="{13F0E064-AE3F-4625-B370-760EA89971B8}">
      <dsp:nvSpPr>
        <dsp:cNvPr id="0" name=""/>
        <dsp:cNvSpPr/>
      </dsp:nvSpPr>
      <dsp:spPr>
        <a:xfrm>
          <a:off x="5934915" y="1683114"/>
          <a:ext cx="2668206" cy="1264962"/>
        </a:xfrm>
        <a:prstGeom prst="rect">
          <a:avLst/>
        </a:prstGeom>
        <a:solidFill>
          <a:schemeClr val="bg2">
            <a:lumMod val="90000"/>
          </a:schemeClr>
        </a:solidFill>
        <a:ln w="28575" cap="flat" cmpd="sng" algn="ctr">
          <a:solidFill>
            <a:scrgbClr r="0" g="0" b="0"/>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US" sz="1000" b="0" kern="1200" dirty="0">
            <a:solidFill>
              <a:schemeClr val="tx1">
                <a:lumMod val="95000"/>
                <a:lumOff val="5000"/>
              </a:schemeClr>
            </a:solidFill>
            <a:latin typeface="Arial" panose="020B0604020202020204" pitchFamily="34" charset="0"/>
            <a:cs typeface="Arial" panose="020B0604020202020204" pitchFamily="34" charset="0"/>
          </a:endParaRPr>
        </a:p>
        <a:p>
          <a:pPr marL="0" lvl="0" indent="0" algn="ctr" defTabSz="444500">
            <a:lnSpc>
              <a:spcPct val="90000"/>
            </a:lnSpc>
            <a:spcBef>
              <a:spcPct val="0"/>
            </a:spcBef>
            <a:spcAft>
              <a:spcPct val="35000"/>
            </a:spcAft>
            <a:buNone/>
          </a:pPr>
          <a:r>
            <a:rPr lang="en-US" sz="1000" b="1" kern="1200" dirty="0">
              <a:solidFill>
                <a:schemeClr val="tx1">
                  <a:lumMod val="95000"/>
                  <a:lumOff val="5000"/>
                </a:schemeClr>
              </a:solidFill>
              <a:latin typeface="Arial" panose="020B0604020202020204" pitchFamily="34" charset="0"/>
              <a:cs typeface="Arial" panose="020B0604020202020204" pitchFamily="34" charset="0"/>
            </a:rPr>
            <a:t>Leapfrog through reverse technology transfer</a:t>
          </a:r>
          <a:br>
            <a:rPr lang="en-US" sz="1000" b="0" kern="1200" dirty="0">
              <a:solidFill>
                <a:schemeClr val="tx1">
                  <a:lumMod val="95000"/>
                  <a:lumOff val="5000"/>
                </a:schemeClr>
              </a:solidFill>
              <a:latin typeface="Arial" panose="020B0604020202020204" pitchFamily="34" charset="0"/>
              <a:cs typeface="Arial" panose="020B0604020202020204" pitchFamily="34" charset="0"/>
            </a:rPr>
          </a:br>
          <a:br>
            <a:rPr lang="en-US" sz="1000" b="0" kern="1200" dirty="0">
              <a:solidFill>
                <a:schemeClr val="tx1">
                  <a:lumMod val="95000"/>
                  <a:lumOff val="5000"/>
                </a:schemeClr>
              </a:solidFill>
              <a:latin typeface="Arial" panose="020B0604020202020204" pitchFamily="34" charset="0"/>
              <a:cs typeface="Arial" panose="020B0604020202020204" pitchFamily="34" charset="0"/>
            </a:rPr>
          </a:br>
          <a:r>
            <a:rPr lang="en-US" sz="1000" kern="1200" dirty="0">
              <a:solidFill>
                <a:schemeClr val="tx1">
                  <a:lumMod val="95000"/>
                  <a:lumOff val="5000"/>
                </a:schemeClr>
              </a:solidFill>
              <a:latin typeface="Arial" panose="020B0604020202020204" pitchFamily="34" charset="0"/>
              <a:cs typeface="Arial" panose="020B0604020202020204" pitchFamily="34" charset="0"/>
            </a:rPr>
            <a:t>Partner with a technology owner through a joint venture where </a:t>
          </a:r>
          <a:r>
            <a:rPr lang="en-US" sz="1000" kern="1200" dirty="0" err="1">
              <a:solidFill>
                <a:schemeClr val="tx1">
                  <a:lumMod val="95000"/>
                  <a:lumOff val="5000"/>
                </a:schemeClr>
              </a:solidFill>
              <a:latin typeface="Arial" panose="020B0604020202020204" pitchFamily="34" charset="0"/>
              <a:cs typeface="Arial" panose="020B0604020202020204" pitchFamily="34" charset="0"/>
            </a:rPr>
            <a:t>VaccineCo</a:t>
          </a:r>
          <a:r>
            <a:rPr lang="en-US" sz="1000" kern="1200" dirty="0">
              <a:solidFill>
                <a:schemeClr val="tx1">
                  <a:lumMod val="95000"/>
                  <a:lumOff val="5000"/>
                </a:schemeClr>
              </a:solidFill>
              <a:latin typeface="Arial" panose="020B0604020202020204" pitchFamily="34" charset="0"/>
              <a:cs typeface="Arial" panose="020B0604020202020204" pitchFamily="34" charset="0"/>
            </a:rPr>
            <a:t> provides distribution regulatory execution and fill finish capability in exchange for regional rights and milestone-based royalties supported by philanthropic research warrants.</a:t>
          </a:r>
          <a:br>
            <a:rPr lang="en-US" sz="1000" b="0" kern="1200" dirty="0">
              <a:solidFill>
                <a:schemeClr val="tx1">
                  <a:lumMod val="95000"/>
                  <a:lumOff val="5000"/>
                </a:schemeClr>
              </a:solidFill>
              <a:latin typeface="Arial" panose="020B0604020202020204" pitchFamily="34" charset="0"/>
              <a:cs typeface="Arial" panose="020B0604020202020204" pitchFamily="34" charset="0"/>
            </a:rPr>
          </a:br>
          <a:br>
            <a:rPr lang="en-US" sz="1000" b="0" kern="1200" dirty="0">
              <a:solidFill>
                <a:schemeClr val="tx1">
                  <a:lumMod val="95000"/>
                  <a:lumOff val="5000"/>
                </a:schemeClr>
              </a:solidFill>
              <a:latin typeface="Arial" panose="020B0604020202020204" pitchFamily="34" charset="0"/>
              <a:cs typeface="Arial" panose="020B0604020202020204" pitchFamily="34" charset="0"/>
            </a:rPr>
          </a:b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5934915" y="1683114"/>
        <a:ext cx="2668206" cy="1264962"/>
      </dsp:txXfrm>
    </dsp:sp>
    <dsp:sp modelId="{44DC7308-30F0-458C-97D5-E099DD7BA341}">
      <dsp:nvSpPr>
        <dsp:cNvPr id="0" name=""/>
        <dsp:cNvSpPr/>
      </dsp:nvSpPr>
      <dsp:spPr>
        <a:xfrm>
          <a:off x="8773659" y="1683114"/>
          <a:ext cx="2522757" cy="1264962"/>
        </a:xfrm>
        <a:prstGeom prst="rect">
          <a:avLst/>
        </a:prstGeom>
        <a:solidFill>
          <a:srgbClr val="30F06B"/>
        </a:solidFill>
        <a:ln w="28575" cap="flat" cmpd="sng" algn="ctr">
          <a:solidFill>
            <a:scrgbClr r="0" g="0" b="0"/>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lumMod val="95000"/>
                  <a:lumOff val="5000"/>
                </a:schemeClr>
              </a:solidFill>
              <a:latin typeface="Arial" panose="020B0604020202020204" pitchFamily="34" charset="0"/>
              <a:cs typeface="Arial" panose="020B0604020202020204" pitchFamily="34" charset="0"/>
            </a:rPr>
            <a:t>Own the last mile and sell total cost</a:t>
          </a:r>
          <a:br>
            <a:rPr lang="en-US" sz="1000" b="0" kern="1200" dirty="0">
              <a:solidFill>
                <a:schemeClr val="tx1">
                  <a:lumMod val="95000"/>
                  <a:lumOff val="5000"/>
                </a:schemeClr>
              </a:solidFill>
              <a:latin typeface="Arial" panose="020B0604020202020204" pitchFamily="34" charset="0"/>
              <a:cs typeface="Arial" panose="020B0604020202020204" pitchFamily="34" charset="0"/>
            </a:rPr>
          </a:br>
          <a:br>
            <a:rPr lang="en-US" sz="1000" b="0" kern="1200" dirty="0">
              <a:solidFill>
                <a:schemeClr val="tx1">
                  <a:lumMod val="95000"/>
                  <a:lumOff val="5000"/>
                </a:schemeClr>
              </a:solidFill>
              <a:latin typeface="Arial" panose="020B0604020202020204" pitchFamily="34" charset="0"/>
              <a:cs typeface="Arial" panose="020B0604020202020204" pitchFamily="34" charset="0"/>
            </a:rPr>
          </a:br>
          <a:r>
            <a:rPr lang="en-US" sz="1000" kern="1200" dirty="0">
              <a:solidFill>
                <a:schemeClr val="tx1">
                  <a:lumMod val="95000"/>
                  <a:lumOff val="5000"/>
                </a:schemeClr>
              </a:solidFill>
              <a:latin typeface="Arial" panose="020B0604020202020204" pitchFamily="34" charset="0"/>
              <a:cs typeface="Arial" panose="020B0604020202020204" pitchFamily="34" charset="0"/>
            </a:rPr>
            <a:t>Take a minority stake in a specialist cold chain operator to secure peak capacity cut spoilage and guarantee service levels then win tenders using total cost models proving lower overall program expense.</a:t>
          </a:r>
          <a:endParaRPr lang="en-IN" sz="1000" b="0" kern="1200" dirty="0">
            <a:solidFill>
              <a:schemeClr val="tx1">
                <a:lumMod val="95000"/>
                <a:lumOff val="5000"/>
              </a:schemeClr>
            </a:solidFill>
            <a:latin typeface="Arial" panose="020B0604020202020204" pitchFamily="34" charset="0"/>
            <a:cs typeface="Arial" panose="020B0604020202020204" pitchFamily="34" charset="0"/>
          </a:endParaRPr>
        </a:p>
      </dsp:txBody>
      <dsp:txXfrm>
        <a:off x="8773659" y="1683114"/>
        <a:ext cx="2522757" cy="12649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7D5E3-AA8C-45BA-93E6-4E6CB624D8D1}">
      <dsp:nvSpPr>
        <dsp:cNvPr id="0" name=""/>
        <dsp:cNvSpPr/>
      </dsp:nvSpPr>
      <dsp:spPr>
        <a:xfrm>
          <a:off x="1210759" y="2471"/>
          <a:ext cx="3956119" cy="2010033"/>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66725">
            <a:lnSpc>
              <a:spcPct val="90000"/>
            </a:lnSpc>
            <a:spcBef>
              <a:spcPct val="0"/>
            </a:spcBef>
            <a:spcAft>
              <a:spcPct val="15000"/>
            </a:spcAft>
            <a:buNone/>
          </a:pPr>
          <a:r>
            <a:rPr lang="en-US" sz="1050" kern="1200" dirty="0">
              <a:latin typeface="Arial" panose="020B0604020202020204" pitchFamily="34" charset="0"/>
              <a:cs typeface="Arial" panose="020B0604020202020204" pitchFamily="34" charset="0"/>
            </a:rPr>
            <a:t>We anchor equity with domestic pension and sovereign funds at about forty percent targeting ten to twelve percent returns over twelve to fifteen years because they view the facility as essential health infrastructure. We add development finance institution senior debt at about forty five percent and roughly eight- and one-half percent interest with ten to twelve year tenor so debt duration matches public offtake.</a:t>
          </a:r>
          <a:endParaRPr lang="en-IN" sz="1050" kern="1200" dirty="0">
            <a:latin typeface="Arial" panose="020B0604020202020204" pitchFamily="34" charset="0"/>
            <a:cs typeface="Arial" panose="020B0604020202020204" pitchFamily="34" charset="0"/>
          </a:endParaRPr>
        </a:p>
      </dsp:txBody>
      <dsp:txXfrm>
        <a:off x="1210759" y="253725"/>
        <a:ext cx="3202357" cy="1507525"/>
      </dsp:txXfrm>
    </dsp:sp>
    <dsp:sp modelId="{396621C3-658E-46DB-B8E4-68EC53BB526D}">
      <dsp:nvSpPr>
        <dsp:cNvPr id="0" name=""/>
        <dsp:cNvSpPr/>
      </dsp:nvSpPr>
      <dsp:spPr>
        <a:xfrm>
          <a:off x="0" y="179059"/>
          <a:ext cx="1221387" cy="165685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Capital stack that truly lowers the price of money</a:t>
          </a:r>
          <a:endParaRPr lang="en-IN" sz="1700" kern="1200" dirty="0"/>
        </a:p>
      </dsp:txBody>
      <dsp:txXfrm>
        <a:off x="59623" y="238682"/>
        <a:ext cx="1102141" cy="1537611"/>
      </dsp:txXfrm>
    </dsp:sp>
    <dsp:sp modelId="{6BB2A3C0-69A1-4648-B2A9-99CA33AC27C4}">
      <dsp:nvSpPr>
        <dsp:cNvPr id="0" name=""/>
        <dsp:cNvSpPr/>
      </dsp:nvSpPr>
      <dsp:spPr>
        <a:xfrm>
          <a:off x="1274145" y="2178191"/>
          <a:ext cx="3907965" cy="2017655"/>
        </a:xfrm>
        <a:prstGeom prst="rightArrow">
          <a:avLst>
            <a:gd name="adj1" fmla="val 75000"/>
            <a:gd name="adj2" fmla="val 50000"/>
          </a:avLst>
        </a:prstGeom>
        <a:solidFill>
          <a:schemeClr val="accent3">
            <a:tint val="40000"/>
            <a:alpha val="90000"/>
            <a:hueOff val="-6474956"/>
            <a:satOff val="41484"/>
            <a:lumOff val="3931"/>
            <a:alphaOff val="0"/>
          </a:schemeClr>
        </a:solidFill>
        <a:ln w="12700" cap="flat" cmpd="sng" algn="ctr">
          <a:solidFill>
            <a:schemeClr val="accent3">
              <a:tint val="40000"/>
              <a:alpha val="90000"/>
              <a:hueOff val="-6474956"/>
              <a:satOff val="41484"/>
              <a:lumOff val="39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66725">
            <a:lnSpc>
              <a:spcPct val="90000"/>
            </a:lnSpc>
            <a:spcBef>
              <a:spcPct val="0"/>
            </a:spcBef>
            <a:spcAft>
              <a:spcPct val="15000"/>
            </a:spcAft>
            <a:buNone/>
          </a:pPr>
          <a:r>
            <a:rPr lang="en-US" sz="1050" kern="1200" dirty="0">
              <a:latin typeface="Arial" panose="020B0604020202020204" pitchFamily="34" charset="0"/>
              <a:cs typeface="Arial" panose="020B0604020202020204" pitchFamily="34" charset="0"/>
            </a:rPr>
            <a:t>This mix is designed to move the weighted average cost of capital from roughly thirteen point eight percent toward about eleven point five percent which is a reduction of about two hundred and thirty basis points. The fall comes from cheaper domestic equity expectations, development finance pricing, and the guarantee effect, then the green power purchase agreement increases availability which further improves lender terms. Corridor indexation to freight exchange and value added tax creates predictable cash flows. </a:t>
          </a:r>
          <a:endParaRPr lang="en-IN" sz="1050" kern="1200" dirty="0">
            <a:latin typeface="Arial" panose="020B0604020202020204" pitchFamily="34" charset="0"/>
            <a:cs typeface="Arial" panose="020B0604020202020204" pitchFamily="34" charset="0"/>
          </a:endParaRPr>
        </a:p>
      </dsp:txBody>
      <dsp:txXfrm>
        <a:off x="1274145" y="2430398"/>
        <a:ext cx="3151344" cy="1513241"/>
      </dsp:txXfrm>
    </dsp:sp>
    <dsp:sp modelId="{172310B6-2380-4D4A-BEB3-6817E46441DE}">
      <dsp:nvSpPr>
        <dsp:cNvPr id="0" name=""/>
        <dsp:cNvSpPr/>
      </dsp:nvSpPr>
      <dsp:spPr>
        <a:xfrm>
          <a:off x="0" y="2369491"/>
          <a:ext cx="1271608" cy="1656857"/>
        </a:xfrm>
        <a:prstGeom prst="roundRect">
          <a:avLst/>
        </a:prstGeom>
        <a:solidFill>
          <a:schemeClr val="accent3">
            <a:hueOff val="-5826202"/>
            <a:satOff val="16704"/>
            <a:lumOff val="1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Why the blended rate falls and stays bankable</a:t>
          </a:r>
          <a:endParaRPr lang="en-IN" sz="1700" kern="1200" dirty="0"/>
        </a:p>
      </dsp:txBody>
      <dsp:txXfrm>
        <a:off x="62075" y="2431566"/>
        <a:ext cx="1147458" cy="1532707"/>
      </dsp:txXfrm>
    </dsp:sp>
    <dsp:sp modelId="{DA3AA025-8D43-4B74-BD04-D27B96BCA8DA}">
      <dsp:nvSpPr>
        <dsp:cNvPr id="0" name=""/>
        <dsp:cNvSpPr/>
      </dsp:nvSpPr>
      <dsp:spPr>
        <a:xfrm>
          <a:off x="1176220" y="4361531"/>
          <a:ext cx="4008427" cy="2026287"/>
        </a:xfrm>
        <a:prstGeom prst="rightArrow">
          <a:avLst>
            <a:gd name="adj1" fmla="val 75000"/>
            <a:gd name="adj2" fmla="val 50000"/>
          </a:avLst>
        </a:prstGeom>
        <a:solidFill>
          <a:schemeClr val="accent3">
            <a:tint val="40000"/>
            <a:alpha val="90000"/>
            <a:hueOff val="-12949912"/>
            <a:satOff val="82968"/>
            <a:lumOff val="7862"/>
            <a:alphaOff val="0"/>
          </a:schemeClr>
        </a:solidFill>
        <a:ln w="12700" cap="flat" cmpd="sng" algn="ctr">
          <a:solidFill>
            <a:schemeClr val="accent3">
              <a:tint val="40000"/>
              <a:alpha val="90000"/>
              <a:hueOff val="-12949912"/>
              <a:satOff val="82968"/>
              <a:lumOff val="78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66725">
            <a:lnSpc>
              <a:spcPct val="90000"/>
            </a:lnSpc>
            <a:spcBef>
              <a:spcPct val="0"/>
            </a:spcBef>
            <a:spcAft>
              <a:spcPct val="15000"/>
            </a:spcAft>
            <a:buNone/>
          </a:pPr>
          <a:r>
            <a:rPr lang="en-US" sz="1050" kern="1200" dirty="0">
              <a:latin typeface="Arial" panose="020B0604020202020204" pitchFamily="34" charset="0"/>
              <a:cs typeface="Arial" panose="020B0604020202020204" pitchFamily="34" charset="0"/>
            </a:rPr>
            <a:t>Using the latest operations sheet the cost of sales in twenty </a:t>
          </a:r>
          <a:r>
            <a:rPr lang="en-US" sz="1050" kern="1200" dirty="0" err="1">
              <a:latin typeface="Arial" panose="020B0604020202020204" pitchFamily="34" charset="0"/>
              <a:cs typeface="Arial" panose="020B0604020202020204" pitchFamily="34" charset="0"/>
            </a:rPr>
            <a:t>twenty</a:t>
          </a:r>
          <a:r>
            <a:rPr lang="en-US" sz="1050" kern="1200" dirty="0">
              <a:latin typeface="Arial" panose="020B0604020202020204" pitchFamily="34" charset="0"/>
              <a:cs typeface="Arial" panose="020B0604020202020204" pitchFamily="34" charset="0"/>
            </a:rPr>
            <a:t> four is about twenty five point two five two million dollars. Cutting working capital from fifty days to forty days releases about zero point sixty nine million dollars because ten divided by three hundred sixty five multiplied by twenty five point two five two million equals that result. At a twelve percent borrowing rate this saves roughly zero point zero eight three million dollars per year. We achieve the reduction through receivable discounting from United Nations and pooled programs</a:t>
          </a:r>
          <a:endParaRPr lang="en-IN" sz="1050" kern="1200" dirty="0">
            <a:latin typeface="Arial" panose="020B0604020202020204" pitchFamily="34" charset="0"/>
            <a:cs typeface="Arial" panose="020B0604020202020204" pitchFamily="34" charset="0"/>
          </a:endParaRPr>
        </a:p>
      </dsp:txBody>
      <dsp:txXfrm>
        <a:off x="1176220" y="4614817"/>
        <a:ext cx="3248569" cy="1519715"/>
      </dsp:txXfrm>
    </dsp:sp>
    <dsp:sp modelId="{6C957692-2F12-4673-BA85-1B2F5939B3F4}">
      <dsp:nvSpPr>
        <dsp:cNvPr id="0" name=""/>
        <dsp:cNvSpPr/>
      </dsp:nvSpPr>
      <dsp:spPr>
        <a:xfrm>
          <a:off x="0" y="4546694"/>
          <a:ext cx="1171174" cy="1656857"/>
        </a:xfrm>
        <a:prstGeom prst="roundRect">
          <a:avLst/>
        </a:prstGeom>
        <a:solidFill>
          <a:schemeClr val="accent3">
            <a:hueOff val="-11652404"/>
            <a:satOff val="33407"/>
            <a:lumOff val="2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How cash is freed while the lines scale</a:t>
          </a:r>
          <a:endParaRPr lang="en-IN" sz="1700" kern="1200" dirty="0"/>
        </a:p>
      </dsp:txBody>
      <dsp:txXfrm>
        <a:off x="57172" y="4603866"/>
        <a:ext cx="1056830" cy="154251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9/20/2025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9/20/2025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D4BB3-2CB3-F41F-75A1-572CD60EE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163DF-2C2A-6C9E-BEE5-C862EA5BE7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A95F1-88D8-0DB6-6F29-1696C36CF3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E2A5B9-31E1-3159-6AC0-3F3C4A43F5B2}"/>
              </a:ext>
            </a:extLst>
          </p:cNvPr>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153395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94E41-401C-2898-1DCC-A5A598548F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20AB0-FBB3-AF8A-AD9B-280320885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16CF9-9A1B-E024-B26F-494C0F013E3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8E66D1E-6140-375A-0610-F4EF30AF81EB}"/>
              </a:ext>
            </a:extLst>
          </p:cNvPr>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903599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E9BD-F44E-544F-2A56-90178A8D72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078EB3-4E9F-6416-3D1F-C847FA03EA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5A1F8-3242-1968-0BB6-ABFBC10162E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CA72E56-D129-A746-7C9E-E5512B2502DD}"/>
              </a:ext>
            </a:extLst>
          </p:cNvPr>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2623786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EA8D2-A212-D86B-1F97-D2864E603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6B121-0302-9984-3DD7-A7004FAAC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A06827-86BD-6F94-5B0B-79B00D327C6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2075CA8-D883-81AB-BC7A-BBC7C25946B9}"/>
              </a:ext>
            </a:extLst>
          </p:cNvPr>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4218398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1A670-980D-FD6B-219E-648A0EDA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0FC03-EF32-9B4C-FA96-63E01BAEFE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20C27-D417-26D5-DEBC-0AD422F4D57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F7AC6E9-0309-86A3-B044-10EB02D87B8E}"/>
              </a:ext>
            </a:extLst>
          </p:cNvPr>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47762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8C396-F3AB-99DD-FB78-89B4A6DB90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797F4-ECF8-A108-3C87-9B46FCBCF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BDA28-5471-B839-E544-BBA87C8013B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2ADA6C3-F4E7-CBC8-EF4B-5FA7240C3C0A}"/>
              </a:ext>
            </a:extLst>
          </p:cNvPr>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3436368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322300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9BB2F-B864-89DF-5D07-C679E9A2B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BB954-0C71-AB4B-C1E1-9A8FF79F7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BB9786-1E8F-65C8-3A8E-8E651C60DF7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3AC7981-953E-AC8A-E611-F75587321104}"/>
              </a:ext>
            </a:extLst>
          </p:cNvPr>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387100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ADF61-E63D-57EE-F24E-933F4E042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B7587-756B-4683-EDCE-F083C49D4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C7363-8B53-7987-24E0-765B9A0FF99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31C51E2-3E18-DF3E-F55A-79D4B7ADDDD1}"/>
              </a:ext>
            </a:extLst>
          </p:cNvPr>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98523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03725-B427-DB76-ACBD-8A7F4876E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EF5F6C-50B1-4A0D-AB01-041B726F6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DD210-8C35-D5A3-F0B2-AAAF0FDDAD9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A11CFF-6648-5E71-4BF6-ABC4CCA929BE}"/>
              </a:ext>
            </a:extLst>
          </p:cNvPr>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245548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984CB-B6AA-5998-3F7F-5E9D70136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863E9-1E6A-6B25-6384-5ADDCEF01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5FD3D-5EFC-0D34-271D-F940B939B67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7303171-5E21-552C-BECF-94B7D98571BE}"/>
              </a:ext>
            </a:extLst>
          </p:cNvPr>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2009049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0A3B7-D124-2450-0C94-DE5BA06BC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418AA-07C0-55FB-9B2F-65C5AA37A1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494DE9-3F02-1F4D-24EB-78F1B9949FA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8B40CAD-BDEC-CD94-E9CA-F99421C28787}"/>
              </a:ext>
            </a:extLst>
          </p:cNvPr>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116300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CC900-7AAC-2947-DC31-E10B5549F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1D76A-6E62-C12F-278F-20D2DA1DF3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5EF43E-2B0A-4146-AA2D-A7C2811F9E6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A95F730-BA90-4A6C-7ABD-93B9F5D671F4}"/>
              </a:ext>
            </a:extLst>
          </p:cNvPr>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454417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jpeg"/><Relationship Id="rId7" Type="http://schemas.openxmlformats.org/officeDocument/2006/relationships/diagramQuickStyle" Target="../diagrams/quickStyle7.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4.png"/><Relationship Id="rId9" Type="http://schemas.microsoft.com/office/2007/relationships/diagramDrawing" Target="../diagrams/drawing7.xml"/></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eg"/><Relationship Id="rId7" Type="http://schemas.openxmlformats.org/officeDocument/2006/relationships/diagramColors" Target="../diagrams/colors8.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2.jpeg"/><Relationship Id="rId7" Type="http://schemas.openxmlformats.org/officeDocument/2006/relationships/diagramLayout" Target="../diagrams/layout9.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Data" Target="../diagrams/data9.xml"/><Relationship Id="rId5" Type="http://schemas.openxmlformats.org/officeDocument/2006/relationships/image" Target="../media/image32.png"/><Relationship Id="rId10" Type="http://schemas.microsoft.com/office/2007/relationships/diagramDrawing" Target="../diagrams/drawing9.xml"/><Relationship Id="rId4" Type="http://schemas.openxmlformats.org/officeDocument/2006/relationships/image" Target="../media/image31.png"/><Relationship Id="rId9" Type="http://schemas.openxmlformats.org/officeDocument/2006/relationships/diagramColors" Target="../diagrams/colors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image" Target="../media/image2.jpeg"/><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jpeg"/><Relationship Id="rId7" Type="http://schemas.openxmlformats.org/officeDocument/2006/relationships/diagramLayout" Target="../diagrams/layout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Data" Target="../diagrams/data4.xml"/><Relationship Id="rId5" Type="http://schemas.openxmlformats.org/officeDocument/2006/relationships/image" Target="../media/image22.png"/><Relationship Id="rId10" Type="http://schemas.microsoft.com/office/2007/relationships/diagramDrawing" Target="../diagrams/drawing4.xml"/><Relationship Id="rId4" Type="http://schemas.openxmlformats.org/officeDocument/2006/relationships/image" Target="../media/image21.png"/><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2.jpe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70000"/>
            <a:duotone>
              <a:prstClr val="black"/>
              <a:schemeClr val="accent4">
                <a:tint val="45000"/>
                <a:satMod val="400000"/>
              </a:schemeClr>
            </a:duotone>
            <a:lum/>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rcRect/>
          <a:stretch>
            <a:fillRect t="-11000" b="-11000"/>
          </a:stretch>
        </a:blipFill>
        <a:effectLst/>
      </p:bgPr>
    </p:bg>
    <p:spTree>
      <p:nvGrpSpPr>
        <p:cNvPr id="1" name="">
          <a:extLst>
            <a:ext uri="{FF2B5EF4-FFF2-40B4-BE49-F238E27FC236}">
              <a16:creationId xmlns:a16="http://schemas.microsoft.com/office/drawing/2014/main" id="{1642865B-CD02-117F-338F-C40F7F8C1EC4}"/>
            </a:ext>
          </a:extLst>
        </p:cNvPr>
        <p:cNvGrpSpPr/>
        <p:nvPr/>
      </p:nvGrpSpPr>
      <p:grpSpPr>
        <a:xfrm>
          <a:off x="0" y="0"/>
          <a:ext cx="0" cy="0"/>
          <a:chOff x="0" y="0"/>
          <a:chExt cx="0" cy="0"/>
        </a:xfrm>
      </p:grpSpPr>
      <p:sp>
        <p:nvSpPr>
          <p:cNvPr id="10" name="Hexagon 9">
            <a:extLst>
              <a:ext uri="{FF2B5EF4-FFF2-40B4-BE49-F238E27FC236}">
                <a16:creationId xmlns:a16="http://schemas.microsoft.com/office/drawing/2014/main" id="{99BA36B2-AE85-ADC8-8185-F402FD64DA73}"/>
              </a:ext>
              <a:ext uri="{C183D7F6-B498-43B3-948B-1728B52AA6E4}">
                <adec:decorative xmlns:adec="http://schemas.microsoft.com/office/drawing/2017/decorative" val="1"/>
              </a:ext>
            </a:extLst>
          </p:cNvPr>
          <p:cNvSpPr/>
          <p:nvPr/>
        </p:nvSpPr>
        <p:spPr>
          <a:xfrm>
            <a:off x="2752344" y="758952"/>
            <a:ext cx="6236208" cy="4709160"/>
          </a:xfrm>
          <a:prstGeom prst="hexagon">
            <a:avLst/>
          </a:prstGeom>
          <a:solidFill>
            <a:schemeClr val="accent4">
              <a:lumMod val="60000"/>
              <a:lumOff val="40000"/>
              <a:alpha val="28000"/>
            </a:schemeClr>
          </a:solidFill>
          <a:ln w="60325">
            <a:solidFill>
              <a:schemeClr val="bg1"/>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2" name="Title 6">
            <a:extLst>
              <a:ext uri="{FF2B5EF4-FFF2-40B4-BE49-F238E27FC236}">
                <a16:creationId xmlns:a16="http://schemas.microsoft.com/office/drawing/2014/main" id="{CFE768C4-70CD-AB80-A1A1-B73921FFCD5A}"/>
              </a:ext>
            </a:extLst>
          </p:cNvPr>
          <p:cNvSpPr>
            <a:spLocks noGrp="1"/>
          </p:cNvSpPr>
          <p:nvPr>
            <p:ph type="title"/>
          </p:nvPr>
        </p:nvSpPr>
        <p:spPr>
          <a:xfrm>
            <a:off x="3864645" y="1782419"/>
            <a:ext cx="4181521" cy="2004263"/>
          </a:xfrm>
        </p:spPr>
        <p:txBody>
          <a:bodyPr/>
          <a:lstStyle/>
          <a:p>
            <a:r>
              <a:rPr lang="en-US" sz="3600" dirty="0" err="1">
                <a:solidFill>
                  <a:schemeClr val="tx1">
                    <a:lumMod val="95000"/>
                    <a:lumOff val="5000"/>
                  </a:schemeClr>
                </a:solidFill>
                <a:latin typeface="Arial" panose="020B0604020202020204" pitchFamily="34" charset="0"/>
                <a:cs typeface="Arial" panose="020B0604020202020204" pitchFamily="34" charset="0"/>
              </a:rPr>
              <a:t>VaccineCo</a:t>
            </a:r>
            <a:r>
              <a:rPr lang="en-US" sz="3600" dirty="0">
                <a:solidFill>
                  <a:schemeClr val="tx1">
                    <a:lumMod val="95000"/>
                    <a:lumOff val="5000"/>
                  </a:schemeClr>
                </a:solidFill>
                <a:latin typeface="Arial" panose="020B0604020202020204" pitchFamily="34" charset="0"/>
                <a:cs typeface="Arial" panose="020B0604020202020204" pitchFamily="34" charset="0"/>
              </a:rPr>
              <a:t> Growth Strategy for Africa’s Vision 2040</a:t>
            </a:r>
            <a:br>
              <a:rPr lang="en-IN" sz="3600" dirty="0">
                <a:solidFill>
                  <a:schemeClr val="tx1">
                    <a:lumMod val="95000"/>
                    <a:lumOff val="5000"/>
                  </a:schemeClr>
                </a:solidFill>
                <a:latin typeface="Arial" panose="020B0604020202020204" pitchFamily="34" charset="0"/>
                <a:cs typeface="Arial" panose="020B0604020202020204" pitchFamily="34" charset="0"/>
              </a:rPr>
            </a:br>
            <a:endParaRPr lang="en-US" sz="3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 name="Text Placeholder 7">
            <a:extLst>
              <a:ext uri="{FF2B5EF4-FFF2-40B4-BE49-F238E27FC236}">
                <a16:creationId xmlns:a16="http://schemas.microsoft.com/office/drawing/2014/main" id="{6B083242-E15C-C35B-0584-AF88638EF830}"/>
              </a:ext>
            </a:extLst>
          </p:cNvPr>
          <p:cNvSpPr txBox="1">
            <a:spLocks/>
          </p:cNvSpPr>
          <p:nvPr/>
        </p:nvSpPr>
        <p:spPr>
          <a:xfrm>
            <a:off x="3864644" y="1144619"/>
            <a:ext cx="3924934" cy="490538"/>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tx1">
                    <a:lumMod val="95000"/>
                    <a:lumOff val="5000"/>
                  </a:schemeClr>
                </a:solidFill>
                <a:latin typeface="Arial" panose="020B0604020202020204" pitchFamily="34" charset="0"/>
                <a:cs typeface="Arial" panose="020B0604020202020204" pitchFamily="34" charset="0"/>
              </a:rPr>
              <a:t>Team </a:t>
            </a:r>
            <a:r>
              <a:rPr lang="en-IN" b="1" dirty="0">
                <a:solidFill>
                  <a:schemeClr val="tx1">
                    <a:lumMod val="95000"/>
                    <a:lumOff val="5000"/>
                  </a:schemeClr>
                </a:solidFill>
                <a:latin typeface="Arial" panose="020B0604020202020204" pitchFamily="34" charset="0"/>
                <a:cs typeface="Arial" panose="020B0604020202020204" pitchFamily="34" charset="0"/>
              </a:rPr>
              <a:t>Lernaean Collective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5" name="Title 6">
            <a:extLst>
              <a:ext uri="{FF2B5EF4-FFF2-40B4-BE49-F238E27FC236}">
                <a16:creationId xmlns:a16="http://schemas.microsoft.com/office/drawing/2014/main" id="{6031DC54-6F5E-C7DA-3568-DF238850F9C2}"/>
              </a:ext>
            </a:extLst>
          </p:cNvPr>
          <p:cNvSpPr txBox="1">
            <a:spLocks/>
          </p:cNvSpPr>
          <p:nvPr/>
        </p:nvSpPr>
        <p:spPr>
          <a:xfrm>
            <a:off x="3864644" y="3821899"/>
            <a:ext cx="4181522" cy="1184883"/>
          </a:xfrm>
          <a:prstGeom prst="rect">
            <a:avLst/>
          </a:prstGeom>
        </p:spPr>
        <p:txBody>
          <a:bodyPr/>
          <a:lstStyle>
            <a:lvl1pPr algn="l" defTabSz="914400" rtl="0" eaLnBrk="1" latinLnBrk="0" hangingPunct="1">
              <a:lnSpc>
                <a:spcPct val="90000"/>
              </a:lnSpc>
              <a:spcBef>
                <a:spcPts val="1000"/>
              </a:spcBef>
              <a:buNone/>
              <a:defRPr sz="4800" b="1" kern="1200">
                <a:solidFill>
                  <a:schemeClr val="bg1"/>
                </a:solidFill>
                <a:latin typeface="+mj-lt"/>
                <a:ea typeface="+mj-ea"/>
                <a:cs typeface="+mj-cs"/>
              </a:defRPr>
            </a:lvl1pPr>
          </a:lstStyle>
          <a:p>
            <a:r>
              <a:rPr lang="en-US" sz="1600" dirty="0">
                <a:solidFill>
                  <a:schemeClr val="tx1">
                    <a:lumMod val="95000"/>
                    <a:lumOff val="5000"/>
                  </a:schemeClr>
                </a:solidFill>
                <a:latin typeface="Arial" panose="020B0604020202020204" pitchFamily="34" charset="0"/>
                <a:cs typeface="Arial" panose="020B0604020202020204" pitchFamily="34" charset="0"/>
              </a:rPr>
              <a:t>A </a:t>
            </a:r>
            <a:r>
              <a:rPr lang="en-IN" sz="1600" dirty="0">
                <a:solidFill>
                  <a:schemeClr val="tx1">
                    <a:lumMod val="95000"/>
                    <a:lumOff val="5000"/>
                  </a:schemeClr>
                </a:solidFill>
                <a:latin typeface="Arial" panose="020B0604020202020204" pitchFamily="34" charset="0"/>
                <a:cs typeface="Arial" panose="020B0604020202020204" pitchFamily="34" charset="0"/>
              </a:rPr>
              <a:t>Quantitative &amp; Qualitative approach towards growth strategies built on bankable demand base, import-parity corridor pricing and blended financing  </a:t>
            </a:r>
            <a:br>
              <a:rPr lang="en-IN" sz="1600" dirty="0">
                <a:solidFill>
                  <a:schemeClr val="tx1">
                    <a:lumMod val="95000"/>
                    <a:lumOff val="5000"/>
                  </a:schemeClr>
                </a:solidFill>
                <a:latin typeface="Arial" panose="020B0604020202020204" pitchFamily="34" charset="0"/>
                <a:cs typeface="Arial" panose="020B0604020202020204" pitchFamily="34" charset="0"/>
              </a:rPr>
            </a:br>
            <a:endParaRPr lang="en-US"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88C20CF-C1EE-4092-B52D-FD4AB2AB2508}"/>
              </a:ext>
            </a:extLst>
          </p:cNvPr>
          <p:cNvSpPr txBox="1">
            <a:spLocks/>
          </p:cNvSpPr>
          <p:nvPr/>
        </p:nvSpPr>
        <p:spPr>
          <a:xfrm>
            <a:off x="0" y="5468112"/>
            <a:ext cx="1702690" cy="700114"/>
          </a:xfrm>
          <a:prstGeom prst="rect">
            <a:avLst/>
          </a:prstGeom>
        </p:spPr>
        <p:txBody>
          <a:bodyPr anchor="ct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endParaRPr lang="en-US" dirty="0"/>
          </a:p>
        </p:txBody>
      </p:sp>
      <p:sp>
        <p:nvSpPr>
          <p:cNvPr id="4" name="Text Placeholder 3">
            <a:extLst>
              <a:ext uri="{FF2B5EF4-FFF2-40B4-BE49-F238E27FC236}">
                <a16:creationId xmlns:a16="http://schemas.microsoft.com/office/drawing/2014/main" id="{17320240-09F4-35DB-95A8-CEC6BCF5C6EC}"/>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3001955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87000"/>
          </a:blip>
          <a:tile tx="0" ty="0" sx="100000" sy="100000" flip="none" algn="tl"/>
        </a:blipFill>
        <a:effectLst/>
      </p:bgPr>
    </p:bg>
    <p:spTree>
      <p:nvGrpSpPr>
        <p:cNvPr id="1" name="">
          <a:extLst>
            <a:ext uri="{FF2B5EF4-FFF2-40B4-BE49-F238E27FC236}">
              <a16:creationId xmlns:a16="http://schemas.microsoft.com/office/drawing/2014/main" id="{AF1DD6D2-170C-349A-82D1-E57B2BFF2E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405C10F-C942-FCFC-BC04-1CB329B07378}"/>
              </a:ext>
            </a:extLst>
          </p:cNvPr>
          <p:cNvSpPr>
            <a:spLocks noGrp="1"/>
          </p:cNvSpPr>
          <p:nvPr>
            <p:ph type="title"/>
          </p:nvPr>
        </p:nvSpPr>
        <p:spPr>
          <a:xfrm>
            <a:off x="592837" y="63250"/>
            <a:ext cx="11082526" cy="602963"/>
          </a:xfrm>
        </p:spPr>
        <p:txBody>
          <a:bodyPr/>
          <a:lstStyle/>
          <a:p>
            <a:pPr algn="ctr"/>
            <a:r>
              <a:rPr lang="en-US" sz="1800" dirty="0">
                <a:solidFill>
                  <a:schemeClr val="bg2">
                    <a:lumMod val="10000"/>
                  </a:schemeClr>
                </a:solidFill>
                <a:latin typeface="Arial" panose="020B0604020202020204" pitchFamily="34" charset="0"/>
                <a:cs typeface="Arial" panose="020B0604020202020204" pitchFamily="34" charset="0"/>
              </a:rPr>
              <a:t>Qualitative Strategy II &amp; III: Sovereign &amp; Pension Anchor with Last-Mile Equity, Health-Economic</a:t>
            </a:r>
          </a:p>
        </p:txBody>
      </p:sp>
      <p:sp>
        <p:nvSpPr>
          <p:cNvPr id="20" name="Text Placeholder 6">
            <a:extLst>
              <a:ext uri="{FF2B5EF4-FFF2-40B4-BE49-F238E27FC236}">
                <a16:creationId xmlns:a16="http://schemas.microsoft.com/office/drawing/2014/main" id="{797747DD-EC82-2DD8-573B-E4B23D615140}"/>
              </a:ext>
            </a:extLst>
          </p:cNvPr>
          <p:cNvSpPr txBox="1">
            <a:spLocks/>
          </p:cNvSpPr>
          <p:nvPr/>
        </p:nvSpPr>
        <p:spPr>
          <a:xfrm>
            <a:off x="160020" y="483307"/>
            <a:ext cx="5976538" cy="2643941"/>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b="1" dirty="0">
                <a:solidFill>
                  <a:schemeClr val="tx1">
                    <a:lumMod val="95000"/>
                    <a:lumOff val="5000"/>
                  </a:schemeClr>
                </a:solidFill>
                <a:latin typeface="Arial" panose="020B0604020202020204" pitchFamily="34" charset="0"/>
                <a:cs typeface="Arial" panose="020B0604020202020204" pitchFamily="34" charset="0"/>
              </a:rPr>
              <a:t>Strategy II Sovereign &amp; Pension Anchor </a:t>
            </a:r>
          </a:p>
          <a:p>
            <a:pPr marL="285750" indent="-285750" algn="just">
              <a:buFont typeface="Arial" panose="020B0604020202020204" pitchFamily="34" charset="0"/>
              <a:buChar char="•"/>
            </a:pPr>
            <a:r>
              <a:rPr lang="en-US" sz="1200" dirty="0">
                <a:solidFill>
                  <a:schemeClr val="tx1">
                    <a:lumMod val="95000"/>
                    <a:lumOff val="5000"/>
                  </a:schemeClr>
                </a:solidFill>
                <a:latin typeface="Arial" panose="020B0604020202020204" pitchFamily="34" charset="0"/>
                <a:cs typeface="Arial" panose="020B0604020202020204" pitchFamily="34" charset="0"/>
              </a:rPr>
              <a:t>We will pitch African sovereign wealth funds and national pension funds as infrastructure investors in health security with steady, long-dated returns.</a:t>
            </a:r>
          </a:p>
          <a:p>
            <a:pPr marL="285750" indent="-285750" algn="just">
              <a:buFont typeface="Arial" panose="020B0604020202020204" pitchFamily="34" charset="0"/>
              <a:buChar char="•"/>
            </a:pPr>
            <a:r>
              <a:rPr lang="en-US" sz="1200" dirty="0">
                <a:solidFill>
                  <a:schemeClr val="tx1">
                    <a:lumMod val="95000"/>
                    <a:lumOff val="5000"/>
                  </a:schemeClr>
                </a:solidFill>
                <a:latin typeface="Arial" panose="020B0604020202020204" pitchFamily="34" charset="0"/>
                <a:cs typeface="Arial" panose="020B0604020202020204" pitchFamily="34" charset="0"/>
              </a:rPr>
              <a:t>Their capital anchors a blended stack with development-finance debt and guarantees; returns are matched to corridor-indexed offtake from public buyers.</a:t>
            </a:r>
          </a:p>
          <a:p>
            <a:pPr marL="285750" indent="-285750" algn="just">
              <a:buFont typeface="Arial" panose="020B0604020202020204" pitchFamily="34" charset="0"/>
              <a:buChar char="•"/>
            </a:pPr>
            <a:r>
              <a:rPr lang="en-US" sz="1200" dirty="0">
                <a:solidFill>
                  <a:schemeClr val="tx1">
                    <a:lumMod val="95000"/>
                    <a:lumOff val="5000"/>
                  </a:schemeClr>
                </a:solidFill>
                <a:latin typeface="Arial" panose="020B0604020202020204" pitchFamily="34" charset="0"/>
                <a:cs typeface="Arial" panose="020B0604020202020204" pitchFamily="34" charset="0"/>
              </a:rPr>
              <a:t>A revenue escrow and hard covenants on on-time delivery protect investors and lower the risk price.</a:t>
            </a:r>
          </a:p>
          <a:p>
            <a:pPr marL="285750" indent="-285750" algn="just">
              <a:buFont typeface="Arial" panose="020B0604020202020204" pitchFamily="34" charset="0"/>
              <a:buChar char="•"/>
            </a:pPr>
            <a:r>
              <a:rPr lang="en-US" sz="1200" dirty="0">
                <a:solidFill>
                  <a:schemeClr val="tx1">
                    <a:lumMod val="95000"/>
                    <a:lumOff val="5000"/>
                  </a:schemeClr>
                </a:solidFill>
                <a:latin typeface="Arial" panose="020B0604020202020204" pitchFamily="34" charset="0"/>
                <a:cs typeface="Arial" panose="020B0604020202020204" pitchFamily="34" charset="0"/>
              </a:rPr>
              <a:t>A green power purchase agreement cuts outages and helps reduce the cost of debt from development lenders.</a:t>
            </a:r>
          </a:p>
        </p:txBody>
      </p:sp>
      <p:cxnSp>
        <p:nvCxnSpPr>
          <p:cNvPr id="13" name="Straight Connector 12">
            <a:extLst>
              <a:ext uri="{FF2B5EF4-FFF2-40B4-BE49-F238E27FC236}">
                <a16:creationId xmlns:a16="http://schemas.microsoft.com/office/drawing/2014/main" id="{891C8427-2CD8-AB9C-B34F-5CADECE1123B}"/>
              </a:ext>
            </a:extLst>
          </p:cNvPr>
          <p:cNvCxnSpPr>
            <a:cxnSpLocks/>
          </p:cNvCxnSpPr>
          <p:nvPr/>
        </p:nvCxnSpPr>
        <p:spPr>
          <a:xfrm flipV="1">
            <a:off x="172213" y="3206374"/>
            <a:ext cx="11859768" cy="233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B3D370A-0DEE-26F3-11DF-08CC29B0950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72212" y="3287837"/>
            <a:ext cx="5976537" cy="3570163"/>
          </a:xfrm>
          <a:prstGeom prst="rect">
            <a:avLst/>
          </a:prstGeom>
          <a:ln w="19050">
            <a:noFill/>
            <a:prstDash val="sysDot"/>
          </a:ln>
        </p:spPr>
      </p:pic>
      <p:sp>
        <p:nvSpPr>
          <p:cNvPr id="18" name="Text Placeholder 6">
            <a:extLst>
              <a:ext uri="{FF2B5EF4-FFF2-40B4-BE49-F238E27FC236}">
                <a16:creationId xmlns:a16="http://schemas.microsoft.com/office/drawing/2014/main" id="{E2F5147B-9DD1-6627-705B-627B65CECB1E}"/>
              </a:ext>
            </a:extLst>
          </p:cNvPr>
          <p:cNvSpPr txBox="1">
            <a:spLocks/>
          </p:cNvSpPr>
          <p:nvPr/>
        </p:nvSpPr>
        <p:spPr>
          <a:xfrm>
            <a:off x="6459072" y="3273410"/>
            <a:ext cx="5627772" cy="2237975"/>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100" b="1" dirty="0">
                <a:solidFill>
                  <a:schemeClr val="tx1">
                    <a:lumMod val="95000"/>
                    <a:lumOff val="5000"/>
                  </a:schemeClr>
                </a:solidFill>
                <a:latin typeface="Arial" panose="020B0604020202020204" pitchFamily="34" charset="0"/>
                <a:cs typeface="Arial" panose="020B0604020202020204" pitchFamily="34" charset="0"/>
              </a:rPr>
              <a:t>Key Takeaways</a:t>
            </a:r>
          </a:p>
          <a:p>
            <a:pPr algn="just"/>
            <a:r>
              <a:rPr lang="en-US" sz="1100" dirty="0">
                <a:solidFill>
                  <a:schemeClr val="tx1">
                    <a:lumMod val="95000"/>
                    <a:lumOff val="5000"/>
                  </a:schemeClr>
                </a:solidFill>
                <a:latin typeface="Arial" panose="020B0604020202020204" pitchFamily="34" charset="0"/>
                <a:cs typeface="Arial" panose="020B0604020202020204" pitchFamily="34" charset="0"/>
              </a:rPr>
              <a:t>This waterfall explains who funds the build and why the blended financing rate falls. </a:t>
            </a:r>
          </a:p>
          <a:p>
            <a:pPr algn="just"/>
            <a:r>
              <a:rPr lang="en-US" sz="1100" dirty="0">
                <a:solidFill>
                  <a:schemeClr val="tx1">
                    <a:lumMod val="95000"/>
                    <a:lumOff val="5000"/>
                  </a:schemeClr>
                </a:solidFill>
                <a:latin typeface="Arial" panose="020B0604020202020204" pitchFamily="34" charset="0"/>
                <a:cs typeface="Arial" panose="020B0604020202020204" pitchFamily="34" charset="0"/>
              </a:rPr>
              <a:t>The base is domestic pension and sovereign wealth equity, about forty percent of the need, targeting an internal rate of return near eleven percent on twelve- to fifteen-year horizons. </a:t>
            </a:r>
          </a:p>
          <a:p>
            <a:pPr algn="just"/>
            <a:r>
              <a:rPr lang="en-US" sz="1100" dirty="0">
                <a:solidFill>
                  <a:schemeClr val="tx1">
                    <a:lumMod val="95000"/>
                    <a:lumOff val="5000"/>
                  </a:schemeClr>
                </a:solidFill>
                <a:latin typeface="Arial" panose="020B0604020202020204" pitchFamily="34" charset="0"/>
                <a:cs typeface="Arial" panose="020B0604020202020204" pitchFamily="34" charset="0"/>
              </a:rPr>
              <a:t>Long-tenor senior debt from development finance institutions supplies roughly forty-five percent at about eight and a half percent. </a:t>
            </a:r>
          </a:p>
          <a:p>
            <a:pPr algn="just"/>
            <a:r>
              <a:rPr lang="en-US" sz="1100" dirty="0">
                <a:solidFill>
                  <a:schemeClr val="tx1">
                    <a:lumMod val="95000"/>
                    <a:lumOff val="5000"/>
                  </a:schemeClr>
                </a:solidFill>
                <a:latin typeface="Arial" panose="020B0604020202020204" pitchFamily="34" charset="0"/>
                <a:cs typeface="Arial" panose="020B0604020202020204" pitchFamily="34" charset="0"/>
              </a:rPr>
              <a:t>A guarantee layer of around four percent reduces the risk premium on that debt. A green power purchase agreement adds a small concession that further lowers borrowing cost. </a:t>
            </a:r>
          </a:p>
        </p:txBody>
      </p:sp>
      <p:graphicFrame>
        <p:nvGraphicFramePr>
          <p:cNvPr id="21" name="Diagram 20">
            <a:extLst>
              <a:ext uri="{FF2B5EF4-FFF2-40B4-BE49-F238E27FC236}">
                <a16:creationId xmlns:a16="http://schemas.microsoft.com/office/drawing/2014/main" id="{3B928A86-4435-742B-E802-BCC5793DB303}"/>
              </a:ext>
            </a:extLst>
          </p:cNvPr>
          <p:cNvGraphicFramePr/>
          <p:nvPr>
            <p:extLst>
              <p:ext uri="{D42A27DB-BD31-4B8C-83A1-F6EECF244321}">
                <p14:modId xmlns:p14="http://schemas.microsoft.com/office/powerpoint/2010/main" val="2981045997"/>
              </p:ext>
            </p:extLst>
          </p:nvPr>
        </p:nvGraphicFramePr>
        <p:xfrm>
          <a:off x="6733795" y="5616404"/>
          <a:ext cx="5129784" cy="5753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Text Placeholder 6">
            <a:extLst>
              <a:ext uri="{FF2B5EF4-FFF2-40B4-BE49-F238E27FC236}">
                <a16:creationId xmlns:a16="http://schemas.microsoft.com/office/drawing/2014/main" id="{B6C060A4-83BC-C9B7-97BC-D90F9D71AB97}"/>
              </a:ext>
            </a:extLst>
          </p:cNvPr>
          <p:cNvSpPr txBox="1">
            <a:spLocks/>
          </p:cNvSpPr>
          <p:nvPr/>
        </p:nvSpPr>
        <p:spPr>
          <a:xfrm>
            <a:off x="6368795" y="6257405"/>
            <a:ext cx="5763769" cy="575383"/>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dirty="0">
                <a:solidFill>
                  <a:schemeClr val="tx1">
                    <a:lumMod val="95000"/>
                    <a:lumOff val="5000"/>
                  </a:schemeClr>
                </a:solidFill>
                <a:latin typeface="Arial" panose="020B0604020202020204" pitchFamily="34" charset="0"/>
                <a:cs typeface="Arial" panose="020B0604020202020204" pitchFamily="34" charset="0"/>
              </a:rPr>
              <a:t>We free cash and cut interest drag while ramping. Cash released = (10 days ÷ 365) × annual cost of sale. Interest saved = cash released × average borrowing rate</a:t>
            </a:r>
          </a:p>
        </p:txBody>
      </p:sp>
      <p:sp>
        <p:nvSpPr>
          <p:cNvPr id="3" name="Arrow: Right 2">
            <a:extLst>
              <a:ext uri="{FF2B5EF4-FFF2-40B4-BE49-F238E27FC236}">
                <a16:creationId xmlns:a16="http://schemas.microsoft.com/office/drawing/2014/main" id="{5AE68F7C-613B-26FF-6166-5CAED1DE9D31}"/>
              </a:ext>
            </a:extLst>
          </p:cNvPr>
          <p:cNvSpPr/>
          <p:nvPr/>
        </p:nvSpPr>
        <p:spPr>
          <a:xfrm>
            <a:off x="6148749" y="4294978"/>
            <a:ext cx="310323" cy="21945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 name="Straight Connector 1">
            <a:extLst>
              <a:ext uri="{FF2B5EF4-FFF2-40B4-BE49-F238E27FC236}">
                <a16:creationId xmlns:a16="http://schemas.microsoft.com/office/drawing/2014/main" id="{8A8BFD0A-9F79-DFD1-8EF2-11CA9FC9B3A4}"/>
              </a:ext>
            </a:extLst>
          </p:cNvPr>
          <p:cNvCxnSpPr>
            <a:cxnSpLocks/>
          </p:cNvCxnSpPr>
          <p:nvPr/>
        </p:nvCxnSpPr>
        <p:spPr>
          <a:xfrm>
            <a:off x="704850" y="399075"/>
            <a:ext cx="10858500" cy="0"/>
          </a:xfrm>
          <a:prstGeom prst="line">
            <a:avLst/>
          </a:prstGeom>
        </p:spPr>
        <p:style>
          <a:lnRef idx="3">
            <a:schemeClr val="dk1"/>
          </a:lnRef>
          <a:fillRef idx="0">
            <a:schemeClr val="dk1"/>
          </a:fillRef>
          <a:effectRef idx="2">
            <a:schemeClr val="dk1"/>
          </a:effectRef>
          <a:fontRef idx="minor">
            <a:schemeClr val="tx1"/>
          </a:fontRef>
        </p:style>
      </p:cxnSp>
      <p:sp>
        <p:nvSpPr>
          <p:cNvPr id="4" name="Text Placeholder 6">
            <a:extLst>
              <a:ext uri="{FF2B5EF4-FFF2-40B4-BE49-F238E27FC236}">
                <a16:creationId xmlns:a16="http://schemas.microsoft.com/office/drawing/2014/main" id="{55D8EA3F-0C21-6ABE-FC13-5B28F458A6F3}"/>
              </a:ext>
            </a:extLst>
          </p:cNvPr>
          <p:cNvSpPr txBox="1">
            <a:spLocks/>
          </p:cNvSpPr>
          <p:nvPr/>
        </p:nvSpPr>
        <p:spPr>
          <a:xfrm>
            <a:off x="6303909" y="472296"/>
            <a:ext cx="5559669" cy="2654952"/>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100" b="1" dirty="0">
                <a:solidFill>
                  <a:schemeClr val="tx1">
                    <a:lumMod val="95000"/>
                    <a:lumOff val="5000"/>
                  </a:schemeClr>
                </a:solidFill>
                <a:latin typeface="Arial" panose="020B0604020202020204" pitchFamily="34" charset="0"/>
                <a:cs typeface="Arial" panose="020B0604020202020204" pitchFamily="34" charset="0"/>
              </a:rPr>
              <a:t>Strategy III Last-Mile Equity, Health-Economic</a:t>
            </a:r>
          </a:p>
          <a:p>
            <a:pPr marL="285750" indent="-285750" algn="just">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We will acquire a minority stake in a specialist cold-chain company serving the Southern African region, with service-level guarantees tied directly to our on-time, in-full delivery target.</a:t>
            </a:r>
          </a:p>
          <a:p>
            <a:pPr marL="285750" indent="-285750" algn="just">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The stake secures transport and storage capacity in peak months, reduces spoilage, and creates an additional earnings stream from logistics services.</a:t>
            </a:r>
          </a:p>
          <a:p>
            <a:pPr marL="285750" indent="-285750" algn="just">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In tenders we will use a total-cost-of-ownership model that counts foreign-exchange risk, import duties, shipping and insurance, and the real cost of stock-outs to clinics.</a:t>
            </a:r>
          </a:p>
          <a:p>
            <a:pPr marL="285750" indent="-285750" algn="just">
              <a:buFont typeface="Arial" panose="020B0604020202020204" pitchFamily="34" charset="0"/>
              <a:buChar char="•"/>
            </a:pPr>
            <a:r>
              <a:rPr lang="en-US" sz="1100" b="1" dirty="0">
                <a:solidFill>
                  <a:schemeClr val="tx1">
                    <a:lumMod val="95000"/>
                    <a:lumOff val="5000"/>
                  </a:schemeClr>
                </a:solidFill>
                <a:latin typeface="Arial" panose="020B0604020202020204" pitchFamily="34" charset="0"/>
                <a:cs typeface="Arial" panose="020B0604020202020204" pitchFamily="34" charset="0"/>
              </a:rPr>
              <a:t>Last Mile Equity &amp; Health Economic further analysis in Appendix 5</a:t>
            </a:r>
          </a:p>
          <a:p>
            <a:pPr marL="285750" indent="-285750" algn="just">
              <a:buFont typeface="Arial" panose="020B0604020202020204" pitchFamily="34" charset="0"/>
              <a:buChar char="•"/>
            </a:pPr>
            <a:endParaRPr lang="en-US" sz="11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6800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tile tx="0" ty="0" sx="100000" sy="100000" flip="none" algn="tl"/>
        </a:blipFill>
        <a:effectLst/>
      </p:bgPr>
    </p:bg>
    <p:spTree>
      <p:nvGrpSpPr>
        <p:cNvPr id="1" name="">
          <a:extLst>
            <a:ext uri="{FF2B5EF4-FFF2-40B4-BE49-F238E27FC236}">
              <a16:creationId xmlns:a16="http://schemas.microsoft.com/office/drawing/2014/main" id="{591BC538-E1A4-C37D-CE25-89EB4DA6BBAE}"/>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02B0546-9BE9-EF2F-4C61-BC81B6E542D3}"/>
              </a:ext>
            </a:extLst>
          </p:cNvPr>
          <p:cNvCxnSpPr>
            <a:cxnSpLocks/>
          </p:cNvCxnSpPr>
          <p:nvPr/>
        </p:nvCxnSpPr>
        <p:spPr>
          <a:xfrm flipV="1">
            <a:off x="294045" y="3417581"/>
            <a:ext cx="11859768" cy="233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15" name="Diagram 14">
            <a:extLst>
              <a:ext uri="{FF2B5EF4-FFF2-40B4-BE49-F238E27FC236}">
                <a16:creationId xmlns:a16="http://schemas.microsoft.com/office/drawing/2014/main" id="{88ABF359-1488-4900-A4A9-95A7366F6987}"/>
              </a:ext>
            </a:extLst>
          </p:cNvPr>
          <p:cNvGraphicFramePr/>
          <p:nvPr>
            <p:extLst>
              <p:ext uri="{D42A27DB-BD31-4B8C-83A1-F6EECF244321}">
                <p14:modId xmlns:p14="http://schemas.microsoft.com/office/powerpoint/2010/main" val="2260473192"/>
              </p:ext>
            </p:extLst>
          </p:nvPr>
        </p:nvGraphicFramePr>
        <p:xfrm>
          <a:off x="361950" y="3843250"/>
          <a:ext cx="11468099" cy="30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itle 4">
            <a:extLst>
              <a:ext uri="{FF2B5EF4-FFF2-40B4-BE49-F238E27FC236}">
                <a16:creationId xmlns:a16="http://schemas.microsoft.com/office/drawing/2014/main" id="{45CB5DE8-3350-6728-B4DF-4761DA22D862}"/>
              </a:ext>
            </a:extLst>
          </p:cNvPr>
          <p:cNvSpPr txBox="1">
            <a:spLocks/>
          </p:cNvSpPr>
          <p:nvPr/>
        </p:nvSpPr>
        <p:spPr>
          <a:xfrm>
            <a:off x="2896837" y="3429000"/>
            <a:ext cx="6398323" cy="457200"/>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2000" dirty="0">
                <a:solidFill>
                  <a:schemeClr val="bg2">
                    <a:lumMod val="10000"/>
                  </a:schemeClr>
                </a:solidFill>
                <a:latin typeface="Arial" panose="020B0604020202020204" pitchFamily="34" charset="0"/>
                <a:cs typeface="Arial" panose="020B0604020202020204" pitchFamily="34" charset="0"/>
              </a:rPr>
              <a:t>Final Overall Strategy &amp; Recommendations  </a:t>
            </a:r>
          </a:p>
        </p:txBody>
      </p:sp>
      <p:sp>
        <p:nvSpPr>
          <p:cNvPr id="10" name="Title 4">
            <a:extLst>
              <a:ext uri="{FF2B5EF4-FFF2-40B4-BE49-F238E27FC236}">
                <a16:creationId xmlns:a16="http://schemas.microsoft.com/office/drawing/2014/main" id="{5E4C4F74-1957-B44C-66B5-95A270809C2B}"/>
              </a:ext>
            </a:extLst>
          </p:cNvPr>
          <p:cNvSpPr txBox="1">
            <a:spLocks/>
          </p:cNvSpPr>
          <p:nvPr/>
        </p:nvSpPr>
        <p:spPr>
          <a:xfrm>
            <a:off x="3074861" y="-6866"/>
            <a:ext cx="5821319" cy="230967"/>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2000" dirty="0">
                <a:solidFill>
                  <a:schemeClr val="bg2">
                    <a:lumMod val="10000"/>
                  </a:schemeClr>
                </a:solidFill>
                <a:latin typeface="Arial" panose="020B0604020202020204" pitchFamily="34" charset="0"/>
                <a:cs typeface="Arial" panose="020B0604020202020204" pitchFamily="34" charset="0"/>
              </a:rPr>
              <a:t>Implementation and plan of action</a:t>
            </a:r>
          </a:p>
        </p:txBody>
      </p:sp>
      <p:cxnSp>
        <p:nvCxnSpPr>
          <p:cNvPr id="11" name="Straight Connector 10">
            <a:extLst>
              <a:ext uri="{FF2B5EF4-FFF2-40B4-BE49-F238E27FC236}">
                <a16:creationId xmlns:a16="http://schemas.microsoft.com/office/drawing/2014/main" id="{BA5FCFD5-21CB-F20B-05C3-EA37B141B06F}"/>
              </a:ext>
            </a:extLst>
          </p:cNvPr>
          <p:cNvCxnSpPr>
            <a:cxnSpLocks/>
          </p:cNvCxnSpPr>
          <p:nvPr/>
        </p:nvCxnSpPr>
        <p:spPr>
          <a:xfrm>
            <a:off x="3641174" y="305972"/>
            <a:ext cx="4609337" cy="0"/>
          </a:xfrm>
          <a:prstGeom prst="line">
            <a:avLst/>
          </a:prstGeom>
        </p:spPr>
        <p:style>
          <a:lnRef idx="3">
            <a:schemeClr val="dk1"/>
          </a:lnRef>
          <a:fillRef idx="0">
            <a:schemeClr val="dk1"/>
          </a:fillRef>
          <a:effectRef idx="2">
            <a:schemeClr val="dk1"/>
          </a:effectRef>
          <a:fontRef idx="minor">
            <a:schemeClr val="tx1"/>
          </a:fontRef>
        </p:style>
      </p:cxnSp>
      <p:sp>
        <p:nvSpPr>
          <p:cNvPr id="12" name="Text Placeholder 6">
            <a:extLst>
              <a:ext uri="{FF2B5EF4-FFF2-40B4-BE49-F238E27FC236}">
                <a16:creationId xmlns:a16="http://schemas.microsoft.com/office/drawing/2014/main" id="{FF28D6C8-810E-E894-C173-A1E109594906}"/>
              </a:ext>
            </a:extLst>
          </p:cNvPr>
          <p:cNvSpPr txBox="1">
            <a:spLocks/>
          </p:cNvSpPr>
          <p:nvPr/>
        </p:nvSpPr>
        <p:spPr>
          <a:xfrm>
            <a:off x="7324725" y="387844"/>
            <a:ext cx="4829088" cy="2936175"/>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Months zero to three secure anchor capital and pooled offtake, publish corridor rules, launch procurement for bottling and packaging, stand up program management office.</a:t>
            </a:r>
          </a:p>
          <a:p>
            <a:pPr marL="285750" indent="-285750" algn="just">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Months 3 to 24 install and qualify bottling and packaging, release first lots, activate receivable discounting, lock dual active ingredient options.</a:t>
            </a:r>
          </a:p>
          <a:p>
            <a:pPr marL="285750" indent="-285750" algn="just">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Months 24 to 48 build and qualify active ingredient module, scale yields through validated waves, expand country corridors.</a:t>
            </a:r>
          </a:p>
          <a:p>
            <a:pPr marL="285750" indent="-285750" algn="just">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Long run consolidate platform tech, add second site readiness, deepen last mile partnerships.</a:t>
            </a:r>
          </a:p>
          <a:p>
            <a:pPr marL="285750" indent="-285750" algn="just">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Key risks and mitigations demand shortfall with AMC triggers, regulatory delay with early engagement, currency shocks with indexation, supply shocks with dual sourcing, outages with green power agreements, working capital strain with vendor managed inventory and escrow.</a:t>
            </a:r>
          </a:p>
        </p:txBody>
      </p:sp>
      <p:pic>
        <p:nvPicPr>
          <p:cNvPr id="21" name="Picture 20">
            <a:extLst>
              <a:ext uri="{FF2B5EF4-FFF2-40B4-BE49-F238E27FC236}">
                <a16:creationId xmlns:a16="http://schemas.microsoft.com/office/drawing/2014/main" id="{15A27C6F-813F-1DBA-E215-671A781E6D1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 y="378764"/>
            <a:ext cx="7324725" cy="3056975"/>
          </a:xfrm>
          <a:prstGeom prst="rect">
            <a:avLst/>
          </a:prstGeom>
        </p:spPr>
      </p:pic>
    </p:spTree>
    <p:extLst>
      <p:ext uri="{BB962C8B-B14F-4D97-AF65-F5344CB8AC3E}">
        <p14:creationId xmlns:p14="http://schemas.microsoft.com/office/powerpoint/2010/main" val="1714992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a:extLst>
            <a:ext uri="{FF2B5EF4-FFF2-40B4-BE49-F238E27FC236}">
              <a16:creationId xmlns:a16="http://schemas.microsoft.com/office/drawing/2014/main" id="{2147B7EA-8CEE-71F7-1EB0-614EE5DC826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FD5ED03-1489-0CD4-ACC4-17BA21D65E45}"/>
              </a:ext>
            </a:extLst>
          </p:cNvPr>
          <p:cNvSpPr>
            <a:spLocks noGrp="1"/>
          </p:cNvSpPr>
          <p:nvPr>
            <p:ph type="title"/>
          </p:nvPr>
        </p:nvSpPr>
        <p:spPr>
          <a:xfrm>
            <a:off x="850392" y="541"/>
            <a:ext cx="10835640" cy="602963"/>
          </a:xfrm>
        </p:spPr>
        <p:txBody>
          <a:bodyPr/>
          <a:lstStyle/>
          <a:p>
            <a:pPr algn="ctr"/>
            <a:r>
              <a:rPr lang="en-US" sz="2800" dirty="0"/>
              <a:t>Appendix 1 Corridor math (country × SKU) The Numbers “fair price”</a:t>
            </a:r>
            <a:endParaRPr lang="en-US" sz="28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4" name="Text Placeholder 6">
            <a:extLst>
              <a:ext uri="{FF2B5EF4-FFF2-40B4-BE49-F238E27FC236}">
                <a16:creationId xmlns:a16="http://schemas.microsoft.com/office/drawing/2014/main" id="{B205413C-3C8C-257C-58DB-189B09FC278A}"/>
              </a:ext>
            </a:extLst>
          </p:cNvPr>
          <p:cNvSpPr txBox="1">
            <a:spLocks/>
          </p:cNvSpPr>
          <p:nvPr/>
        </p:nvSpPr>
        <p:spPr>
          <a:xfrm>
            <a:off x="173736" y="781973"/>
            <a:ext cx="11731751" cy="602963"/>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dirty="0">
                <a:solidFill>
                  <a:schemeClr val="tx1">
                    <a:lumMod val="95000"/>
                    <a:lumOff val="5000"/>
                  </a:schemeClr>
                </a:solidFill>
                <a:latin typeface="Arial" panose="020B0604020202020204" pitchFamily="34" charset="0"/>
                <a:cs typeface="Arial" panose="020B0604020202020204" pitchFamily="34" charset="0"/>
              </a:rPr>
              <a:t>Our bids sit inside each country’s import total landed cost and automatically update for cost, insurance, and freight, foreign exchange, and value-added tax. A two to three cents per dose reliability premium is added only when on-time-in-full delivery is at least ninety-five percent.</a:t>
            </a:r>
          </a:p>
        </p:txBody>
      </p:sp>
      <p:sp>
        <p:nvSpPr>
          <p:cNvPr id="9" name="Text Placeholder 6">
            <a:extLst>
              <a:ext uri="{FF2B5EF4-FFF2-40B4-BE49-F238E27FC236}">
                <a16:creationId xmlns:a16="http://schemas.microsoft.com/office/drawing/2014/main" id="{CEEC7AB8-8083-D053-E892-3D3E97CA1DE2}"/>
              </a:ext>
            </a:extLst>
          </p:cNvPr>
          <p:cNvSpPr txBox="1">
            <a:spLocks/>
          </p:cNvSpPr>
          <p:nvPr/>
        </p:nvSpPr>
        <p:spPr>
          <a:xfrm>
            <a:off x="173736" y="4236862"/>
            <a:ext cx="11731751" cy="2538841"/>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Formula Box</a:t>
            </a:r>
            <a:br>
              <a:rPr lang="en-US" sz="1200" dirty="0">
                <a:solidFill>
                  <a:schemeClr val="tx1">
                    <a:lumMod val="95000"/>
                    <a:lumOff val="5000"/>
                  </a:schemeClr>
                </a:solidFill>
                <a:latin typeface="Arial" panose="020B0604020202020204" pitchFamily="34" charset="0"/>
                <a:cs typeface="Arial" panose="020B0604020202020204" pitchFamily="34" charset="0"/>
              </a:rPr>
            </a:br>
            <a:br>
              <a:rPr lang="en-US" sz="1200" dirty="0">
                <a:solidFill>
                  <a:schemeClr val="tx1">
                    <a:lumMod val="95000"/>
                    <a:lumOff val="5000"/>
                  </a:schemeClr>
                </a:solidFill>
                <a:latin typeface="Arial" panose="020B0604020202020204" pitchFamily="34" charset="0"/>
                <a:cs typeface="Arial" panose="020B0604020202020204" pitchFamily="34" charset="0"/>
              </a:rPr>
            </a:br>
            <a:r>
              <a:rPr lang="en-US" sz="1200" b="1" dirty="0"/>
              <a:t>Import total landed cost</a:t>
            </a:r>
            <a:r>
              <a:rPr lang="en-US" sz="1200" dirty="0"/>
              <a:t> = </a:t>
            </a:r>
            <a:r>
              <a:rPr lang="en-US" sz="1200" i="1" dirty="0"/>
              <a:t>(cost, insurance, and freight per kilogram × dose weight in kilograms × (1 + value-added tax rate)) + inland logistics cost</a:t>
            </a:r>
            <a:br>
              <a:rPr lang="en-US" sz="1200" i="1" dirty="0"/>
            </a:br>
            <a:br>
              <a:rPr lang="en-US" sz="1200" i="1" dirty="0"/>
            </a:br>
            <a:r>
              <a:rPr lang="en-US" sz="1200" b="1" dirty="0"/>
              <a:t>Local total landed cost</a:t>
            </a:r>
            <a:r>
              <a:rPr lang="en-US" sz="1200" dirty="0"/>
              <a:t> = </a:t>
            </a:r>
            <a:r>
              <a:rPr lang="en-US" sz="1200" i="1" dirty="0"/>
              <a:t>active ingredient + fill-and-finish + packaging + energy + cold-chain handling − subsidy + benefit</a:t>
            </a:r>
            <a:br>
              <a:rPr lang="en-US" sz="1200" i="1" dirty="0"/>
            </a:br>
            <a:br>
              <a:rPr lang="en-US" sz="1200" i="1" dirty="0"/>
            </a:br>
            <a:r>
              <a:rPr lang="en-US" sz="1200" b="1" dirty="0"/>
              <a:t>Headroom</a:t>
            </a:r>
            <a:r>
              <a:rPr lang="en-US" sz="1200" dirty="0"/>
              <a:t> = </a:t>
            </a:r>
            <a:r>
              <a:rPr lang="en-US" sz="1200" i="1" dirty="0"/>
              <a:t>Import total landed cost − Local total landed cost</a:t>
            </a:r>
            <a:br>
              <a:rPr lang="en-US" sz="1200" i="1" dirty="0"/>
            </a:br>
            <a:br>
              <a:rPr lang="en-US" sz="1200" i="1" dirty="0"/>
            </a:br>
            <a:r>
              <a:rPr lang="en-US" sz="1200" b="1" dirty="0"/>
              <a:t>Corridor</a:t>
            </a:r>
            <a:r>
              <a:rPr lang="en-US" sz="1200" dirty="0"/>
              <a:t> = </a:t>
            </a:r>
            <a:r>
              <a:rPr lang="en-US" sz="1200" i="1" dirty="0"/>
              <a:t>Floor (three to five percent below import) · Target (one to two percent below import) · Ceiling (equal to import)</a:t>
            </a:r>
          </a:p>
          <a:p>
            <a:pPr marL="0" indent="0">
              <a:buNone/>
            </a:pPr>
            <a:endParaRPr lang="en-US" sz="1200" i="1" dirty="0">
              <a:solidFill>
                <a:schemeClr val="tx1">
                  <a:lumMod val="95000"/>
                  <a:lumOff val="5000"/>
                </a:schemeClr>
              </a:solidFill>
              <a:latin typeface="Arial" panose="020B0604020202020204" pitchFamily="34" charset="0"/>
              <a:cs typeface="Arial" panose="020B0604020202020204" pitchFamily="34" charset="0"/>
            </a:endParaRPr>
          </a:p>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We publish the corridor and its indexation rules in every tender. The reliability premium of two to three cents per dose is charged only when on-time-in-full delivery is at least ninety-five percent; otherwise it is not charged.</a:t>
            </a:r>
            <a:br>
              <a:rPr lang="en-US" sz="1200" dirty="0">
                <a:solidFill>
                  <a:schemeClr val="tx1">
                    <a:lumMod val="95000"/>
                    <a:lumOff val="5000"/>
                  </a:schemeClr>
                </a:solidFill>
                <a:latin typeface="Arial" panose="020B0604020202020204" pitchFamily="34" charset="0"/>
                <a:cs typeface="Arial" panose="020B0604020202020204" pitchFamily="34" charset="0"/>
              </a:rPr>
            </a:br>
            <a:endParaRPr lang="en-US" sz="12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A031174B-BD48-6A34-EBDD-78C4F48B2813}"/>
              </a:ext>
            </a:extLst>
          </p:cNvPr>
          <p:cNvPicPr>
            <a:picLocks noChangeAspect="1"/>
          </p:cNvPicPr>
          <p:nvPr/>
        </p:nvPicPr>
        <p:blipFill>
          <a:blip r:embed="rId4">
            <a:clrChange>
              <a:clrFrom>
                <a:srgbClr val="FFFFFF"/>
              </a:clrFrom>
              <a:clrTo>
                <a:srgbClr val="FFFFFF">
                  <a:alpha val="0"/>
                </a:srgbClr>
              </a:clrTo>
            </a:clrChange>
          </a:blip>
          <a:srcRect l="2100" t="1382" r="1675" b="50000"/>
          <a:stretch>
            <a:fillRect/>
          </a:stretch>
        </p:blipFill>
        <p:spPr>
          <a:xfrm>
            <a:off x="173736" y="1716094"/>
            <a:ext cx="11731752" cy="2414017"/>
          </a:xfrm>
          <a:prstGeom prst="rect">
            <a:avLst/>
          </a:prstGeom>
          <a:ln w="19050">
            <a:solidFill>
              <a:schemeClr val="tx1"/>
            </a:solidFill>
            <a:prstDash val="sysDot"/>
          </a:ln>
        </p:spPr>
      </p:pic>
    </p:spTree>
    <p:extLst>
      <p:ext uri="{BB962C8B-B14F-4D97-AF65-F5344CB8AC3E}">
        <p14:creationId xmlns:p14="http://schemas.microsoft.com/office/powerpoint/2010/main" val="582250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a:extLst>
            <a:ext uri="{FF2B5EF4-FFF2-40B4-BE49-F238E27FC236}">
              <a16:creationId xmlns:a16="http://schemas.microsoft.com/office/drawing/2014/main" id="{72C467E3-620A-CD99-B128-91E0A42A3C6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FD6862D-F7D4-A0E0-D9B3-6293498620F2}"/>
              </a:ext>
            </a:extLst>
          </p:cNvPr>
          <p:cNvSpPr>
            <a:spLocks noGrp="1"/>
          </p:cNvSpPr>
          <p:nvPr>
            <p:ph type="title"/>
          </p:nvPr>
        </p:nvSpPr>
        <p:spPr>
          <a:xfrm>
            <a:off x="850392" y="541"/>
            <a:ext cx="10835640" cy="602963"/>
          </a:xfrm>
        </p:spPr>
        <p:txBody>
          <a:bodyPr/>
          <a:lstStyle/>
          <a:p>
            <a:pPr algn="ctr"/>
            <a:r>
              <a:rPr lang="en-US" sz="2800" dirty="0"/>
              <a:t>Appendix 2 Model formulas and data dictionary</a:t>
            </a:r>
            <a:endParaRPr lang="en-US" sz="28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9" name="Text Placeholder 6">
            <a:extLst>
              <a:ext uri="{FF2B5EF4-FFF2-40B4-BE49-F238E27FC236}">
                <a16:creationId xmlns:a16="http://schemas.microsoft.com/office/drawing/2014/main" id="{BC4AFC7D-F4F2-86BF-FBC3-4076D934165D}"/>
              </a:ext>
            </a:extLst>
          </p:cNvPr>
          <p:cNvSpPr txBox="1">
            <a:spLocks/>
          </p:cNvSpPr>
          <p:nvPr/>
        </p:nvSpPr>
        <p:spPr>
          <a:xfrm>
            <a:off x="0" y="467167"/>
            <a:ext cx="5977127" cy="6390292"/>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Formulas </a:t>
            </a:r>
          </a:p>
          <a:p>
            <a:r>
              <a:rPr lang="en-US" sz="1200" dirty="0">
                <a:solidFill>
                  <a:schemeClr val="tx1">
                    <a:lumMod val="95000"/>
                    <a:lumOff val="5000"/>
                  </a:schemeClr>
                </a:solidFill>
                <a:latin typeface="Arial" panose="020B0604020202020204" pitchFamily="34" charset="0"/>
                <a:cs typeface="Arial" panose="020B0604020202020204" pitchFamily="34" charset="0"/>
              </a:rPr>
              <a:t>Accessible need (doses) = Birth cohort × Doses per schedule × Coverage rate</a:t>
            </a:r>
          </a:p>
          <a:p>
            <a:r>
              <a:rPr lang="en-US" sz="1200" dirty="0">
                <a:solidFill>
                  <a:schemeClr val="tx1">
                    <a:lumMod val="95000"/>
                    <a:lumOff val="5000"/>
                  </a:schemeClr>
                </a:solidFill>
                <a:latin typeface="Arial" panose="020B0604020202020204" pitchFamily="34" charset="0"/>
                <a:cs typeface="Arial" panose="020B0604020202020204" pitchFamily="34" charset="0"/>
              </a:rPr>
              <a:t>Channel doses (doses) = Accessible need × Channel share</a:t>
            </a:r>
          </a:p>
          <a:p>
            <a:r>
              <a:rPr lang="en-US" sz="1200" dirty="0">
                <a:solidFill>
                  <a:schemeClr val="tx1">
                    <a:lumMod val="95000"/>
                    <a:lumOff val="5000"/>
                  </a:schemeClr>
                </a:solidFill>
                <a:latin typeface="Arial" panose="020B0604020202020204" pitchFamily="34" charset="0"/>
                <a:cs typeface="Arial" panose="020B0604020202020204" pitchFamily="34" charset="0"/>
              </a:rPr>
              <a:t>Revenue (United States dollars) = Channel doses × Net price (United States dollars per dose)</a:t>
            </a:r>
          </a:p>
          <a:p>
            <a:r>
              <a:rPr lang="en-US" sz="1200" dirty="0">
                <a:solidFill>
                  <a:schemeClr val="tx1">
                    <a:lumMod val="95000"/>
                    <a:lumOff val="5000"/>
                  </a:schemeClr>
                </a:solidFill>
                <a:latin typeface="Arial" panose="020B0604020202020204" pitchFamily="34" charset="0"/>
                <a:cs typeface="Arial" panose="020B0604020202020204" pitchFamily="34" charset="0"/>
              </a:rPr>
              <a:t>Import total landed cost (United States dollars per dose) = Cost-insurance-freight per kilogram × Dose weight in kilograms × (1 + Value-added tax rate) + Inland logistics cost (United States dollars per dose)</a:t>
            </a:r>
          </a:p>
          <a:p>
            <a:r>
              <a:rPr lang="en-US" sz="1200" dirty="0">
                <a:solidFill>
                  <a:schemeClr val="tx1">
                    <a:lumMod val="95000"/>
                    <a:lumOff val="5000"/>
                  </a:schemeClr>
                </a:solidFill>
                <a:latin typeface="Arial" panose="020B0604020202020204" pitchFamily="34" charset="0"/>
                <a:cs typeface="Arial" panose="020B0604020202020204" pitchFamily="34" charset="0"/>
              </a:rPr>
              <a:t>Local total landed cost (United States dollars per dose) = Active ingredient cost + Fill-and-finish cost + Packaging cost + Energy cost + Cold-chain handling cost − Subsidy + Benefit (rebate)</a:t>
            </a:r>
          </a:p>
          <a:p>
            <a:r>
              <a:rPr lang="en-US" sz="1200" dirty="0">
                <a:solidFill>
                  <a:schemeClr val="tx1">
                    <a:lumMod val="95000"/>
                    <a:lumOff val="5000"/>
                  </a:schemeClr>
                </a:solidFill>
                <a:latin typeface="Arial" panose="020B0604020202020204" pitchFamily="34" charset="0"/>
                <a:cs typeface="Arial" panose="020B0604020202020204" pitchFamily="34" charset="0"/>
              </a:rPr>
              <a:t>Headroom (United States dollars per dose) = Import total landed cost − Local total landed cost</a:t>
            </a:r>
          </a:p>
          <a:p>
            <a:r>
              <a:rPr lang="en-US" sz="1200" dirty="0">
                <a:solidFill>
                  <a:schemeClr val="tx1">
                    <a:lumMod val="95000"/>
                    <a:lumOff val="5000"/>
                  </a:schemeClr>
                </a:solidFill>
                <a:latin typeface="Arial" panose="020B0604020202020204" pitchFamily="34" charset="0"/>
                <a:cs typeface="Arial" panose="020B0604020202020204" pitchFamily="34" charset="0"/>
              </a:rPr>
              <a:t>Corridor floor (United States dollars per dose) = Import total landed cost × (1 − 0.03 to 0.05)</a:t>
            </a:r>
          </a:p>
          <a:p>
            <a:r>
              <a:rPr lang="en-US" sz="1200" dirty="0">
                <a:solidFill>
                  <a:schemeClr val="tx1">
                    <a:lumMod val="95000"/>
                    <a:lumOff val="5000"/>
                  </a:schemeClr>
                </a:solidFill>
                <a:latin typeface="Arial" panose="020B0604020202020204" pitchFamily="34" charset="0"/>
                <a:cs typeface="Arial" panose="020B0604020202020204" pitchFamily="34" charset="0"/>
              </a:rPr>
              <a:t>Corridor target (United States dollars per dose) = Import total landed cost × (1 − 0.01 to 0.02)</a:t>
            </a:r>
          </a:p>
          <a:p>
            <a:r>
              <a:rPr lang="en-US" sz="1200" dirty="0">
                <a:solidFill>
                  <a:schemeClr val="tx1">
                    <a:lumMod val="95000"/>
                    <a:lumOff val="5000"/>
                  </a:schemeClr>
                </a:solidFill>
                <a:latin typeface="Arial" panose="020B0604020202020204" pitchFamily="34" charset="0"/>
                <a:cs typeface="Arial" panose="020B0604020202020204" pitchFamily="34" charset="0"/>
              </a:rPr>
              <a:t>Corridor ceiling (United States dollars per dose) = Import total landed cost</a:t>
            </a:r>
          </a:p>
          <a:p>
            <a:r>
              <a:rPr lang="en-US" sz="1200" dirty="0">
                <a:solidFill>
                  <a:schemeClr val="tx1">
                    <a:lumMod val="95000"/>
                    <a:lumOff val="5000"/>
                  </a:schemeClr>
                </a:solidFill>
                <a:latin typeface="Arial" panose="020B0604020202020204" pitchFamily="34" charset="0"/>
                <a:cs typeface="Arial" panose="020B0604020202020204" pitchFamily="34" charset="0"/>
              </a:rPr>
              <a:t>Cash released from net working capital (United States dollars) = (Change in working-capital days ÷ 365) × Cost of sales</a:t>
            </a:r>
          </a:p>
          <a:p>
            <a:r>
              <a:rPr lang="en-US" sz="1200" dirty="0">
                <a:solidFill>
                  <a:schemeClr val="tx1">
                    <a:lumMod val="95000"/>
                    <a:lumOff val="5000"/>
                  </a:schemeClr>
                </a:solidFill>
                <a:latin typeface="Arial" panose="020B0604020202020204" pitchFamily="34" charset="0"/>
                <a:cs typeface="Arial" panose="020B0604020202020204" pitchFamily="34" charset="0"/>
              </a:rPr>
              <a:t>Interest saved (United States dollars) = Cash released × Average borrowing interest rate Weighted average cost of capital (percent) = Σ [ Capital weight × Capital cost ] across:   equity, development-finance-institution debt, guarantee effect, and power-purchase-agreement concession</a:t>
            </a:r>
          </a:p>
        </p:txBody>
      </p:sp>
      <p:pic>
        <p:nvPicPr>
          <p:cNvPr id="3" name="Picture 2">
            <a:extLst>
              <a:ext uri="{FF2B5EF4-FFF2-40B4-BE49-F238E27FC236}">
                <a16:creationId xmlns:a16="http://schemas.microsoft.com/office/drawing/2014/main" id="{571B1A43-9C23-C114-D550-4EF9A182C8C4}"/>
              </a:ext>
            </a:extLst>
          </p:cNvPr>
          <p:cNvPicPr>
            <a:picLocks noChangeAspect="1"/>
          </p:cNvPicPr>
          <p:nvPr/>
        </p:nvPicPr>
        <p:blipFill>
          <a:blip r:embed="rId4">
            <a:clrChange>
              <a:clrFrom>
                <a:srgbClr val="FFFFFF"/>
              </a:clrFrom>
              <a:clrTo>
                <a:srgbClr val="FFFFFF">
                  <a:alpha val="0"/>
                </a:srgbClr>
              </a:clrTo>
            </a:clrChange>
          </a:blip>
          <a:srcRect l="3132" t="1200" r="40109" b="47020"/>
          <a:stretch>
            <a:fillRect/>
          </a:stretch>
        </p:blipFill>
        <p:spPr>
          <a:xfrm>
            <a:off x="6092953" y="467166"/>
            <a:ext cx="6099047" cy="6390834"/>
          </a:xfrm>
          <a:prstGeom prst="rect">
            <a:avLst/>
          </a:prstGeom>
          <a:ln w="19050">
            <a:solidFill>
              <a:schemeClr val="tx1"/>
            </a:solidFill>
            <a:prstDash val="sysDot"/>
          </a:ln>
        </p:spPr>
      </p:pic>
    </p:spTree>
    <p:extLst>
      <p:ext uri="{BB962C8B-B14F-4D97-AF65-F5344CB8AC3E}">
        <p14:creationId xmlns:p14="http://schemas.microsoft.com/office/powerpoint/2010/main" val="1900301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a:extLst>
            <a:ext uri="{FF2B5EF4-FFF2-40B4-BE49-F238E27FC236}">
              <a16:creationId xmlns:a16="http://schemas.microsoft.com/office/drawing/2014/main" id="{5E5F47F4-CA60-5F70-8D64-1F7FAA6AB7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BF67C7C-9C1F-1652-FA2E-5DE3DAD4A609}"/>
              </a:ext>
            </a:extLst>
          </p:cNvPr>
          <p:cNvSpPr>
            <a:spLocks noGrp="1"/>
          </p:cNvSpPr>
          <p:nvPr>
            <p:ph type="title"/>
          </p:nvPr>
        </p:nvSpPr>
        <p:spPr>
          <a:xfrm>
            <a:off x="850392" y="541"/>
            <a:ext cx="10835640" cy="602963"/>
          </a:xfrm>
        </p:spPr>
        <p:txBody>
          <a:bodyPr/>
          <a:lstStyle/>
          <a:p>
            <a:pPr algn="ctr"/>
            <a:r>
              <a:rPr lang="en-US" sz="2800" dirty="0"/>
              <a:t>Appendix 3 </a:t>
            </a:r>
            <a:r>
              <a:rPr lang="en-IN" sz="2800" dirty="0"/>
              <a:t>Active-ingredient &amp; Data sources</a:t>
            </a:r>
            <a:endParaRPr lang="en-US" sz="28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9" name="Text Placeholder 6">
            <a:extLst>
              <a:ext uri="{FF2B5EF4-FFF2-40B4-BE49-F238E27FC236}">
                <a16:creationId xmlns:a16="http://schemas.microsoft.com/office/drawing/2014/main" id="{5EDEA170-E25C-89DA-8617-10908D75ABD7}"/>
              </a:ext>
            </a:extLst>
          </p:cNvPr>
          <p:cNvSpPr txBox="1">
            <a:spLocks/>
          </p:cNvSpPr>
          <p:nvPr/>
        </p:nvSpPr>
        <p:spPr>
          <a:xfrm>
            <a:off x="0" y="4458645"/>
            <a:ext cx="12192000" cy="2398814"/>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Data sources we rely on</a:t>
            </a:r>
          </a:p>
          <a:p>
            <a:r>
              <a:rPr lang="en-US" sz="1200" b="1" dirty="0">
                <a:solidFill>
                  <a:schemeClr val="tx1">
                    <a:lumMod val="95000"/>
                    <a:lumOff val="5000"/>
                  </a:schemeClr>
                </a:solidFill>
                <a:latin typeface="Arial" panose="020B0604020202020204" pitchFamily="34" charset="0"/>
                <a:cs typeface="Arial" panose="020B0604020202020204" pitchFamily="34" charset="0"/>
              </a:rPr>
              <a:t>Immunization coverage and cohorts</a:t>
            </a:r>
            <a:r>
              <a:rPr lang="en-US" sz="1200" dirty="0">
                <a:solidFill>
                  <a:schemeClr val="tx1">
                    <a:lumMod val="95000"/>
                    <a:lumOff val="5000"/>
                  </a:schemeClr>
                </a:solidFill>
                <a:latin typeface="Arial" panose="020B0604020202020204" pitchFamily="34" charset="0"/>
                <a:cs typeface="Arial" panose="020B0604020202020204" pitchFamily="34" charset="0"/>
              </a:rPr>
              <a:t>: World Health Organization / United Nations Children’s Fund Estimates of National Immunization Coverage (WUENIC) and United Nations World Population Prospects (births and population).</a:t>
            </a:r>
          </a:p>
          <a:p>
            <a:r>
              <a:rPr lang="en-US" sz="1200" b="1" dirty="0">
                <a:solidFill>
                  <a:schemeClr val="tx1">
                    <a:lumMod val="95000"/>
                    <a:lumOff val="5000"/>
                  </a:schemeClr>
                </a:solidFill>
                <a:latin typeface="Arial" panose="020B0604020202020204" pitchFamily="34" charset="0"/>
                <a:cs typeface="Arial" panose="020B0604020202020204" pitchFamily="34" charset="0"/>
              </a:rPr>
              <a:t>Import reference (cost, insurance and freight values; definitions)</a:t>
            </a:r>
            <a:r>
              <a:rPr lang="en-US" sz="1200" dirty="0">
                <a:solidFill>
                  <a:schemeClr val="tx1">
                    <a:lumMod val="95000"/>
                    <a:lumOff val="5000"/>
                  </a:schemeClr>
                </a:solidFill>
                <a:latin typeface="Arial" panose="020B0604020202020204" pitchFamily="34" charset="0"/>
                <a:cs typeface="Arial" panose="020B0604020202020204" pitchFamily="34" charset="0"/>
              </a:rPr>
              <a:t>: World Integrated Trade Solution (World Bank) and United Nations Comtrade guidance. </a:t>
            </a:r>
          </a:p>
          <a:p>
            <a:r>
              <a:rPr lang="en-US" sz="1200" b="1" dirty="0">
                <a:solidFill>
                  <a:schemeClr val="tx1">
                    <a:lumMod val="95000"/>
                    <a:lumOff val="5000"/>
                  </a:schemeClr>
                </a:solidFill>
                <a:latin typeface="Arial" panose="020B0604020202020204" pitchFamily="34" charset="0"/>
                <a:cs typeface="Arial" panose="020B0604020202020204" pitchFamily="34" charset="0"/>
              </a:rPr>
              <a:t>Taxes and value-added tax rates</a:t>
            </a:r>
            <a:r>
              <a:rPr lang="en-US" sz="1200" dirty="0">
                <a:solidFill>
                  <a:schemeClr val="tx1">
                    <a:lumMod val="95000"/>
                    <a:lumOff val="5000"/>
                  </a:schemeClr>
                </a:solidFill>
                <a:latin typeface="Arial" panose="020B0604020202020204" pitchFamily="34" charset="0"/>
                <a:cs typeface="Arial" panose="020B0604020202020204" pitchFamily="34" charset="0"/>
              </a:rPr>
              <a:t>: KPMG Indirect Tax rates by country (and equivalent professional tax summaries).</a:t>
            </a:r>
          </a:p>
          <a:p>
            <a:r>
              <a:rPr lang="en-US" sz="1200" b="1" dirty="0">
                <a:solidFill>
                  <a:schemeClr val="tx1">
                    <a:lumMod val="95000"/>
                    <a:lumOff val="5000"/>
                  </a:schemeClr>
                </a:solidFill>
                <a:latin typeface="Arial" panose="020B0604020202020204" pitchFamily="34" charset="0"/>
                <a:cs typeface="Arial" panose="020B0604020202020204" pitchFamily="34" charset="0"/>
              </a:rPr>
              <a:t>Vaccine prices and procurement context</a:t>
            </a:r>
            <a:r>
              <a:rPr lang="en-US" sz="1200" dirty="0">
                <a:solidFill>
                  <a:schemeClr val="tx1">
                    <a:lumMod val="95000"/>
                    <a:lumOff val="5000"/>
                  </a:schemeClr>
                </a:solidFill>
                <a:latin typeface="Arial" panose="020B0604020202020204" pitchFamily="34" charset="0"/>
                <a:cs typeface="Arial" panose="020B0604020202020204" pitchFamily="34" charset="0"/>
              </a:rPr>
              <a:t>: United Nations Children’s Fund Supply publications and vaccine price datasets.</a:t>
            </a:r>
          </a:p>
          <a:p>
            <a:r>
              <a:rPr lang="en-US" sz="1200" b="1" dirty="0">
                <a:solidFill>
                  <a:schemeClr val="tx1">
                    <a:lumMod val="95000"/>
                    <a:lumOff val="5000"/>
                  </a:schemeClr>
                </a:solidFill>
                <a:latin typeface="Arial" panose="020B0604020202020204" pitchFamily="34" charset="0"/>
                <a:cs typeface="Arial" panose="020B0604020202020204" pitchFamily="34" charset="0"/>
              </a:rPr>
              <a:t>Wastage and effective cold-chain practice</a:t>
            </a:r>
            <a:r>
              <a:rPr lang="en-US" sz="1200" dirty="0">
                <a:solidFill>
                  <a:schemeClr val="tx1">
                    <a:lumMod val="95000"/>
                    <a:lumOff val="5000"/>
                  </a:schemeClr>
                </a:solidFill>
                <a:latin typeface="Arial" panose="020B0604020202020204" pitchFamily="34" charset="0"/>
                <a:cs typeface="Arial" panose="020B0604020202020204" pitchFamily="34" charset="0"/>
              </a:rPr>
              <a:t>: World Health Organization guidance on monitoring vaccine wastage and Effective Vaccine Management.</a:t>
            </a:r>
          </a:p>
          <a:p>
            <a:r>
              <a:rPr lang="en-US" sz="1200" b="1" dirty="0">
                <a:solidFill>
                  <a:schemeClr val="tx1">
                    <a:lumMod val="95000"/>
                    <a:lumOff val="5000"/>
                  </a:schemeClr>
                </a:solidFill>
                <a:latin typeface="Arial" panose="020B0604020202020204" pitchFamily="34" charset="0"/>
                <a:cs typeface="Arial" panose="020B0604020202020204" pitchFamily="34" charset="0"/>
              </a:rPr>
              <a:t>Advance Market Commitment precedent and blended finance context</a:t>
            </a:r>
            <a:r>
              <a:rPr lang="en-US" sz="1200" dirty="0">
                <a:solidFill>
                  <a:schemeClr val="tx1">
                    <a:lumMod val="95000"/>
                    <a:lumOff val="5000"/>
                  </a:schemeClr>
                </a:solidFill>
                <a:latin typeface="Arial" panose="020B0604020202020204" pitchFamily="34" charset="0"/>
                <a:cs typeface="Arial" panose="020B0604020202020204" pitchFamily="34" charset="0"/>
              </a:rPr>
              <a:t>: Gavi Pneumococcal Advance Market Commitment, </a:t>
            </a:r>
            <a:r>
              <a:rPr lang="en-US" sz="1200" dirty="0" err="1">
                <a:solidFill>
                  <a:schemeClr val="tx1">
                    <a:lumMod val="95000"/>
                    <a:lumOff val="5000"/>
                  </a:schemeClr>
                </a:solidFill>
                <a:latin typeface="Arial" panose="020B0604020202020204" pitchFamily="34" charset="0"/>
                <a:cs typeface="Arial" panose="020B0604020202020204" pitchFamily="34" charset="0"/>
              </a:rPr>
              <a:t>Afreximbank</a:t>
            </a:r>
            <a:r>
              <a:rPr lang="en-US" sz="1200" dirty="0">
                <a:solidFill>
                  <a:schemeClr val="tx1">
                    <a:lumMod val="95000"/>
                    <a:lumOff val="5000"/>
                  </a:schemeClr>
                </a:solidFill>
                <a:latin typeface="Arial" panose="020B0604020202020204" pitchFamily="34" charset="0"/>
                <a:cs typeface="Arial" panose="020B0604020202020204" pitchFamily="34" charset="0"/>
              </a:rPr>
              <a:t> financing notes, and International Finance Corporation press releases on health and local-currency financing.</a:t>
            </a:r>
          </a:p>
        </p:txBody>
      </p:sp>
      <p:pic>
        <p:nvPicPr>
          <p:cNvPr id="4" name="Picture 3">
            <a:extLst>
              <a:ext uri="{FF2B5EF4-FFF2-40B4-BE49-F238E27FC236}">
                <a16:creationId xmlns:a16="http://schemas.microsoft.com/office/drawing/2014/main" id="{2BAB111F-895A-41BE-D782-79A93C4A9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62944" y="467167"/>
            <a:ext cx="2989628" cy="1736537"/>
          </a:xfrm>
          <a:prstGeom prst="rect">
            <a:avLst/>
          </a:prstGeom>
          <a:ln w="19050">
            <a:noFill/>
            <a:prstDash val="sysDot"/>
          </a:ln>
        </p:spPr>
      </p:pic>
      <p:pic>
        <p:nvPicPr>
          <p:cNvPr id="7" name="Picture 6">
            <a:extLst>
              <a:ext uri="{FF2B5EF4-FFF2-40B4-BE49-F238E27FC236}">
                <a16:creationId xmlns:a16="http://schemas.microsoft.com/office/drawing/2014/main" id="{95D37A45-B19C-32D3-3459-97E9513F55E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250680" y="467167"/>
            <a:ext cx="2879432" cy="1736537"/>
          </a:xfrm>
          <a:prstGeom prst="rect">
            <a:avLst/>
          </a:prstGeom>
          <a:ln w="19050">
            <a:noFill/>
            <a:prstDash val="sysDot"/>
          </a:ln>
        </p:spPr>
      </p:pic>
      <p:pic>
        <p:nvPicPr>
          <p:cNvPr id="10" name="Picture 9">
            <a:extLst>
              <a:ext uri="{FF2B5EF4-FFF2-40B4-BE49-F238E27FC236}">
                <a16:creationId xmlns:a16="http://schemas.microsoft.com/office/drawing/2014/main" id="{F9972165-84BC-F375-1E3C-5EA51445E6D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885432" y="2322576"/>
            <a:ext cx="5056632" cy="2071371"/>
          </a:xfrm>
          <a:prstGeom prst="rect">
            <a:avLst/>
          </a:prstGeom>
          <a:ln w="19050">
            <a:noFill/>
            <a:prstDash val="sysDot"/>
          </a:ln>
        </p:spPr>
      </p:pic>
      <p:sp>
        <p:nvSpPr>
          <p:cNvPr id="11" name="Text Placeholder 6">
            <a:extLst>
              <a:ext uri="{FF2B5EF4-FFF2-40B4-BE49-F238E27FC236}">
                <a16:creationId xmlns:a16="http://schemas.microsoft.com/office/drawing/2014/main" id="{F24CB820-65A7-6351-AC27-856449777C72}"/>
              </a:ext>
            </a:extLst>
          </p:cNvPr>
          <p:cNvSpPr txBox="1">
            <a:spLocks/>
          </p:cNvSpPr>
          <p:nvPr/>
        </p:nvSpPr>
        <p:spPr>
          <a:xfrm>
            <a:off x="0" y="467167"/>
            <a:ext cx="5977127" cy="1736537"/>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The waterfall steps our local cost down through three practical levers. We dual source the active ingredient and right size pack formats to cut open vial waste. Running two validated yield waves with one to one and a half percentage point gains each. These steps permanently lower scrap and improve unit economics. The two tornado charts quantify sensitivity and we can see unit cost is driven mainly by the active ingredient. First pass yield is the next strongest lever. Fill and finish rejects and energy prices have smaller effects. We apply the same playbook to the combination vaccine next to cross parity.</a:t>
            </a:r>
          </a:p>
        </p:txBody>
      </p:sp>
      <p:graphicFrame>
        <p:nvGraphicFramePr>
          <p:cNvPr id="13" name="Table 12">
            <a:extLst>
              <a:ext uri="{FF2B5EF4-FFF2-40B4-BE49-F238E27FC236}">
                <a16:creationId xmlns:a16="http://schemas.microsoft.com/office/drawing/2014/main" id="{58FFA06C-AABE-60E8-B56B-E5631767AA46}"/>
              </a:ext>
            </a:extLst>
          </p:cNvPr>
          <p:cNvGraphicFramePr>
            <a:graphicFrameLocks noGrp="1"/>
          </p:cNvGraphicFramePr>
          <p:nvPr>
            <p:extLst>
              <p:ext uri="{D42A27DB-BD31-4B8C-83A1-F6EECF244321}">
                <p14:modId xmlns:p14="http://schemas.microsoft.com/office/powerpoint/2010/main" val="903327087"/>
              </p:ext>
            </p:extLst>
          </p:nvPr>
        </p:nvGraphicFramePr>
        <p:xfrm>
          <a:off x="111250" y="2322576"/>
          <a:ext cx="6600446" cy="2071372"/>
        </p:xfrm>
        <a:graphic>
          <a:graphicData uri="http://schemas.openxmlformats.org/drawingml/2006/table">
            <a:tbl>
              <a:tblPr>
                <a:tableStyleId>{6E25E649-3F16-4E02-A733-19D2CDBF48F0}</a:tableStyleId>
              </a:tblPr>
              <a:tblGrid>
                <a:gridCol w="1455306">
                  <a:extLst>
                    <a:ext uri="{9D8B030D-6E8A-4147-A177-3AD203B41FA5}">
                      <a16:colId xmlns:a16="http://schemas.microsoft.com/office/drawing/2014/main" val="3619921741"/>
                    </a:ext>
                  </a:extLst>
                </a:gridCol>
                <a:gridCol w="1398012">
                  <a:extLst>
                    <a:ext uri="{9D8B030D-6E8A-4147-A177-3AD203B41FA5}">
                      <a16:colId xmlns:a16="http://schemas.microsoft.com/office/drawing/2014/main" val="4151588552"/>
                    </a:ext>
                  </a:extLst>
                </a:gridCol>
                <a:gridCol w="1592816">
                  <a:extLst>
                    <a:ext uri="{9D8B030D-6E8A-4147-A177-3AD203B41FA5}">
                      <a16:colId xmlns:a16="http://schemas.microsoft.com/office/drawing/2014/main" val="2786067550"/>
                    </a:ext>
                  </a:extLst>
                </a:gridCol>
                <a:gridCol w="2154312">
                  <a:extLst>
                    <a:ext uri="{9D8B030D-6E8A-4147-A177-3AD203B41FA5}">
                      <a16:colId xmlns:a16="http://schemas.microsoft.com/office/drawing/2014/main" val="2456167246"/>
                    </a:ext>
                  </a:extLst>
                </a:gridCol>
              </a:tblGrid>
              <a:tr h="233917">
                <a:tc>
                  <a:txBody>
                    <a:bodyPr/>
                    <a:lstStyle/>
                    <a:p>
                      <a:pPr algn="l" fontAlgn="t">
                        <a:buNone/>
                      </a:pPr>
                      <a:r>
                        <a:rPr lang="en-IN" sz="1100" u="none" strike="noStrike">
                          <a:effectLst/>
                        </a:rPr>
                        <a:t>Driver</a:t>
                      </a:r>
                      <a:endParaRPr lang="en-IN" sz="1100" b="1"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Baseline (example)</a:t>
                      </a:r>
                      <a:endParaRPr lang="en-IN" sz="1100" b="1"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US" sz="1100" u="none" strike="noStrike">
                          <a:effectLst/>
                        </a:rPr>
                        <a:t>Test range used in charts</a:t>
                      </a:r>
                      <a:endParaRPr lang="en-US" sz="1100" b="1"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Why it matters</a:t>
                      </a:r>
                      <a:endParaRPr lang="en-IN" sz="1100" b="1" i="0" u="none" strike="noStrike">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3198379461"/>
                  </a:ext>
                </a:extLst>
              </a:tr>
              <a:tr h="433955">
                <a:tc>
                  <a:txBody>
                    <a:bodyPr/>
                    <a:lstStyle/>
                    <a:p>
                      <a:pPr algn="l" fontAlgn="t">
                        <a:buNone/>
                      </a:pPr>
                      <a:r>
                        <a:rPr lang="en-IN" sz="1100" u="none" strike="noStrike">
                          <a:effectLst/>
                        </a:rPr>
                        <a:t>Active ingredient price per dose</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from Local Cost</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 0.03 United States dollars</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US" sz="1100" u="none" strike="noStrike">
                          <a:effectLst/>
                        </a:rPr>
                        <a:t>Dominant share of unit cost for both exemplars</a:t>
                      </a:r>
                      <a:endParaRPr lang="en-US" sz="1100" b="0" i="0" u="none" strike="noStrike">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1731811996"/>
                  </a:ext>
                </a:extLst>
              </a:tr>
              <a:tr h="467833">
                <a:tc>
                  <a:txBody>
                    <a:bodyPr/>
                    <a:lstStyle/>
                    <a:p>
                      <a:pPr algn="l" fontAlgn="t">
                        <a:buNone/>
                      </a:pPr>
                      <a:r>
                        <a:rPr lang="en-IN" sz="1100" u="none" strike="noStrike">
                          <a:effectLst/>
                        </a:rPr>
                        <a:t>First-pass yield</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dirty="0">
                          <a:effectLst/>
                        </a:rPr>
                        <a:t>from Operations</a:t>
                      </a:r>
                      <a:endParaRPr lang="en-IN" sz="1100" b="0" i="0" u="none" strike="noStrike" dirty="0">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 1.5 percentage points</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US" sz="1100" u="none" strike="noStrike">
                          <a:effectLst/>
                        </a:rPr>
                        <a:t>Converts fixed/labour into output; reduces scrap</a:t>
                      </a:r>
                      <a:endParaRPr lang="en-US" sz="1100" b="0" i="0" u="none" strike="noStrike">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3351093056"/>
                  </a:ext>
                </a:extLst>
              </a:tr>
              <a:tr h="233917">
                <a:tc>
                  <a:txBody>
                    <a:bodyPr/>
                    <a:lstStyle/>
                    <a:p>
                      <a:pPr algn="l" fontAlgn="t">
                        <a:buNone/>
                      </a:pPr>
                      <a:r>
                        <a:rPr lang="en-IN" sz="1100" u="none" strike="noStrike">
                          <a:effectLst/>
                        </a:rPr>
                        <a:t>Fill-and-finish reject rate</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from Quality logs</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 0.5 percentage points</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US" sz="1100" u="none" strike="noStrike">
                          <a:effectLst/>
                        </a:rPr>
                        <a:t>Direct scrap and rework driver</a:t>
                      </a:r>
                      <a:endParaRPr lang="en-US" sz="1100" b="0" i="0" u="none" strike="noStrike">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686075330"/>
                  </a:ext>
                </a:extLst>
              </a:tr>
              <a:tr h="467833">
                <a:tc>
                  <a:txBody>
                    <a:bodyPr/>
                    <a:lstStyle/>
                    <a:p>
                      <a:pPr algn="l" fontAlgn="t">
                        <a:buNone/>
                      </a:pPr>
                      <a:r>
                        <a:rPr lang="it-IT" sz="1100" u="none" strike="noStrike">
                          <a:effectLst/>
                        </a:rPr>
                        <a:t>Pack format (dose per vial)</a:t>
                      </a:r>
                      <a:endParaRPr lang="it-IT"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current mix</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US" sz="1100" u="none" strike="noStrike">
                          <a:effectLst/>
                        </a:rPr>
                        <a:t>effect ± 0.01 United States dollars</a:t>
                      </a:r>
                      <a:endParaRPr lang="en-US"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Components and open-vial wastage</a:t>
                      </a:r>
                      <a:endParaRPr lang="en-IN" sz="1100" b="0" i="0" u="none" strike="noStrike">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656930731"/>
                  </a:ext>
                </a:extLst>
              </a:tr>
              <a:tr h="233917">
                <a:tc>
                  <a:txBody>
                    <a:bodyPr/>
                    <a:lstStyle/>
                    <a:p>
                      <a:pPr algn="l" fontAlgn="t">
                        <a:buNone/>
                      </a:pPr>
                      <a:r>
                        <a:rPr lang="en-IN" sz="1100" u="none" strike="noStrike">
                          <a:effectLst/>
                        </a:rPr>
                        <a:t>Energy price</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tariff today</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 20 percent</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dirty="0">
                          <a:effectLst/>
                        </a:rPr>
                        <a:t>Reliability issue &gt; cost issue</a:t>
                      </a:r>
                      <a:endParaRPr lang="en-IN" sz="1100" b="0" i="0" u="none" strike="noStrike" dirty="0">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453157029"/>
                  </a:ext>
                </a:extLst>
              </a:tr>
            </a:tbl>
          </a:graphicData>
        </a:graphic>
      </p:graphicFrame>
    </p:spTree>
    <p:extLst>
      <p:ext uri="{BB962C8B-B14F-4D97-AF65-F5344CB8AC3E}">
        <p14:creationId xmlns:p14="http://schemas.microsoft.com/office/powerpoint/2010/main" val="53995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a:extLst>
            <a:ext uri="{FF2B5EF4-FFF2-40B4-BE49-F238E27FC236}">
              <a16:creationId xmlns:a16="http://schemas.microsoft.com/office/drawing/2014/main" id="{44E85094-74F5-B222-8CD2-420A63D139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1B7A77D-F728-F8AC-AE46-DDB169580B00}"/>
              </a:ext>
            </a:extLst>
          </p:cNvPr>
          <p:cNvSpPr>
            <a:spLocks noGrp="1"/>
          </p:cNvSpPr>
          <p:nvPr>
            <p:ph type="title"/>
          </p:nvPr>
        </p:nvSpPr>
        <p:spPr>
          <a:xfrm>
            <a:off x="850392" y="541"/>
            <a:ext cx="10835640" cy="602963"/>
          </a:xfrm>
        </p:spPr>
        <p:txBody>
          <a:bodyPr/>
          <a:lstStyle/>
          <a:p>
            <a:pPr algn="ctr"/>
            <a:r>
              <a:rPr lang="en-US" sz="2800" dirty="0"/>
              <a:t>Appendix 4 Financing term-sheet and Cash Engine</a:t>
            </a:r>
            <a:endParaRPr lang="en-US" sz="2800" dirty="0">
              <a:solidFill>
                <a:schemeClr val="tx1">
                  <a:lumMod val="95000"/>
                  <a:lumOff val="5000"/>
                </a:schemeClr>
              </a:solidFill>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B4A39786-93A4-5FDA-3410-7F2204DBD8BF}"/>
              </a:ext>
            </a:extLst>
          </p:cNvPr>
          <p:cNvGraphicFramePr>
            <a:graphicFrameLocks noGrp="1"/>
          </p:cNvGraphicFramePr>
          <p:nvPr>
            <p:extLst>
              <p:ext uri="{D42A27DB-BD31-4B8C-83A1-F6EECF244321}">
                <p14:modId xmlns:p14="http://schemas.microsoft.com/office/powerpoint/2010/main" val="418097131"/>
              </p:ext>
            </p:extLst>
          </p:nvPr>
        </p:nvGraphicFramePr>
        <p:xfrm>
          <a:off x="5307105" y="467167"/>
          <a:ext cx="6680679" cy="2209800"/>
        </p:xfrm>
        <a:graphic>
          <a:graphicData uri="http://schemas.openxmlformats.org/drawingml/2006/table">
            <a:tbl>
              <a:tblPr>
                <a:tableStyleId>{6E25E649-3F16-4E02-A733-19D2CDBF48F0}</a:tableStyleId>
              </a:tblPr>
              <a:tblGrid>
                <a:gridCol w="1924526">
                  <a:extLst>
                    <a:ext uri="{9D8B030D-6E8A-4147-A177-3AD203B41FA5}">
                      <a16:colId xmlns:a16="http://schemas.microsoft.com/office/drawing/2014/main" val="3819200929"/>
                    </a:ext>
                  </a:extLst>
                </a:gridCol>
                <a:gridCol w="1238071">
                  <a:extLst>
                    <a:ext uri="{9D8B030D-6E8A-4147-A177-3AD203B41FA5}">
                      <a16:colId xmlns:a16="http://schemas.microsoft.com/office/drawing/2014/main" val="1058215135"/>
                    </a:ext>
                  </a:extLst>
                </a:gridCol>
                <a:gridCol w="1103231">
                  <a:extLst>
                    <a:ext uri="{9D8B030D-6E8A-4147-A177-3AD203B41FA5}">
                      <a16:colId xmlns:a16="http://schemas.microsoft.com/office/drawing/2014/main" val="658965990"/>
                    </a:ext>
                  </a:extLst>
                </a:gridCol>
                <a:gridCol w="661939">
                  <a:extLst>
                    <a:ext uri="{9D8B030D-6E8A-4147-A177-3AD203B41FA5}">
                      <a16:colId xmlns:a16="http://schemas.microsoft.com/office/drawing/2014/main" val="3064698188"/>
                    </a:ext>
                  </a:extLst>
                </a:gridCol>
                <a:gridCol w="1752912">
                  <a:extLst>
                    <a:ext uri="{9D8B030D-6E8A-4147-A177-3AD203B41FA5}">
                      <a16:colId xmlns:a16="http://schemas.microsoft.com/office/drawing/2014/main" val="977151669"/>
                    </a:ext>
                  </a:extLst>
                </a:gridCol>
              </a:tblGrid>
              <a:tr h="184150">
                <a:tc>
                  <a:txBody>
                    <a:bodyPr/>
                    <a:lstStyle/>
                    <a:p>
                      <a:pPr algn="l" fontAlgn="t">
                        <a:buNone/>
                      </a:pPr>
                      <a:r>
                        <a:rPr lang="en-IN" sz="1100" u="none" strike="noStrike">
                          <a:effectLst/>
                        </a:rPr>
                        <a:t>Layer</a:t>
                      </a:r>
                      <a:endParaRPr lang="en-IN" sz="1100" b="1"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Share of funding</a:t>
                      </a:r>
                      <a:endParaRPr lang="en-IN" sz="1100" b="1"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Cost/return</a:t>
                      </a:r>
                      <a:endParaRPr lang="en-IN" sz="1100" b="1"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Tenor</a:t>
                      </a:r>
                      <a:endParaRPr lang="en-IN" sz="1100" b="1"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Purpose</a:t>
                      </a:r>
                      <a:endParaRPr lang="en-IN" sz="1100" b="1" i="0" u="none" strike="noStrike">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1738344392"/>
                  </a:ext>
                </a:extLst>
              </a:tr>
              <a:tr h="368300">
                <a:tc>
                  <a:txBody>
                    <a:bodyPr/>
                    <a:lstStyle/>
                    <a:p>
                      <a:pPr algn="l" fontAlgn="t">
                        <a:buNone/>
                      </a:pPr>
                      <a:r>
                        <a:rPr lang="en-IN" sz="1100" u="none" strike="noStrike">
                          <a:effectLst/>
                        </a:rPr>
                        <a:t>Pension and Sovereign equity</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40%</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10–12%</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12–15y</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Domestic anchor; stability</a:t>
                      </a:r>
                      <a:endParaRPr lang="en-IN" sz="1100" b="0" i="0" u="none" strike="noStrike">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3487241725"/>
                  </a:ext>
                </a:extLst>
              </a:tr>
              <a:tr h="368300">
                <a:tc>
                  <a:txBody>
                    <a:bodyPr/>
                    <a:lstStyle/>
                    <a:p>
                      <a:pPr algn="l" fontAlgn="t">
                        <a:buNone/>
                      </a:pPr>
                      <a:r>
                        <a:rPr lang="en-US" sz="1100" u="none" strike="noStrike">
                          <a:effectLst/>
                        </a:rPr>
                        <a:t>Development finance institution senior debt</a:t>
                      </a:r>
                      <a:endParaRPr lang="en-US"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45%</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~8.5%</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10–12y</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Long-dated debt</a:t>
                      </a:r>
                      <a:endParaRPr lang="en-IN" sz="1100" b="0" i="0" u="none" strike="noStrike">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3036052552"/>
                  </a:ext>
                </a:extLst>
              </a:tr>
              <a:tr h="184150">
                <a:tc>
                  <a:txBody>
                    <a:bodyPr/>
                    <a:lstStyle/>
                    <a:p>
                      <a:pPr algn="l" fontAlgn="t">
                        <a:buNone/>
                      </a:pPr>
                      <a:r>
                        <a:rPr lang="en-IN" sz="1100" u="none" strike="noStrike">
                          <a:effectLst/>
                        </a:rPr>
                        <a:t>Guarantee slice</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0.5% fee</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dirty="0">
                          <a:effectLst/>
                        </a:rPr>
                        <a:t>Risk reduction</a:t>
                      </a:r>
                      <a:endParaRPr lang="en-IN" sz="1100" b="0" i="0" u="none" strike="noStrike" dirty="0">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839778676"/>
                  </a:ext>
                </a:extLst>
              </a:tr>
              <a:tr h="368300">
                <a:tc>
                  <a:txBody>
                    <a:bodyPr/>
                    <a:lstStyle/>
                    <a:p>
                      <a:pPr algn="l" fontAlgn="t">
                        <a:buNone/>
                      </a:pPr>
                      <a:r>
                        <a:rPr lang="en-US" sz="1100" u="none" strike="noStrike">
                          <a:effectLst/>
                        </a:rPr>
                        <a:t>Green power purchase agreement concession</a:t>
                      </a:r>
                      <a:endParaRPr lang="en-US"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0.00%</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Rate shave via availability</a:t>
                      </a:r>
                      <a:endParaRPr lang="en-IN" sz="1100" b="0" i="0" u="none" strike="noStrike">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387155078"/>
                  </a:ext>
                </a:extLst>
              </a:tr>
              <a:tr h="552450">
                <a:tc>
                  <a:txBody>
                    <a:bodyPr/>
                    <a:lstStyle/>
                    <a:p>
                      <a:pPr algn="l" fontAlgn="t">
                        <a:buNone/>
                      </a:pPr>
                      <a:r>
                        <a:rPr lang="en-US" sz="1100" u="none" strike="noStrike">
                          <a:effectLst/>
                        </a:rPr>
                        <a:t>Philanthropic or Advance Market Commitment grant</a:t>
                      </a:r>
                      <a:endParaRPr lang="en-US"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0.00%</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n/a</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dirty="0">
                          <a:effectLst/>
                        </a:rPr>
                        <a:t>Buffer for milestones</a:t>
                      </a:r>
                      <a:endParaRPr lang="en-IN" sz="1100" b="0" i="0" u="none" strike="noStrike" dirty="0">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2605376971"/>
                  </a:ext>
                </a:extLst>
              </a:tr>
              <a:tr h="184150">
                <a:tc>
                  <a:txBody>
                    <a:bodyPr/>
                    <a:lstStyle/>
                    <a:p>
                      <a:pPr algn="l" fontAlgn="t">
                        <a:buNone/>
                      </a:pPr>
                      <a:r>
                        <a:rPr lang="en-IN" sz="1100" u="none" strike="noStrike">
                          <a:effectLst/>
                        </a:rPr>
                        <a:t>Management equity</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~12%</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a:effectLst/>
                        </a:rPr>
                        <a:t>long</a:t>
                      </a:r>
                      <a:endParaRPr lang="en-IN" sz="1100" b="0" i="0" u="none" strike="noStrike">
                        <a:solidFill>
                          <a:srgbClr val="000000"/>
                        </a:solidFill>
                        <a:effectLst/>
                        <a:latin typeface="Calibri" panose="020F0502020204030204" pitchFamily="34" charset="0"/>
                      </a:endParaRPr>
                    </a:p>
                  </a:txBody>
                  <a:tcPr marL="6350" marR="6350" marT="6350" marB="0">
                    <a:noFill/>
                  </a:tcPr>
                </a:tc>
                <a:tc>
                  <a:txBody>
                    <a:bodyPr/>
                    <a:lstStyle/>
                    <a:p>
                      <a:pPr algn="l" fontAlgn="t">
                        <a:buNone/>
                      </a:pPr>
                      <a:r>
                        <a:rPr lang="en-IN" sz="1100" u="none" strike="noStrike" dirty="0">
                          <a:effectLst/>
                        </a:rPr>
                        <a:t>Alignment</a:t>
                      </a:r>
                      <a:endParaRPr lang="en-IN" sz="1100" b="0" i="0" u="none" strike="noStrike" dirty="0">
                        <a:solidFill>
                          <a:srgbClr val="000000"/>
                        </a:solidFill>
                        <a:effectLst/>
                        <a:latin typeface="Calibri" panose="020F0502020204030204" pitchFamily="34" charset="0"/>
                      </a:endParaRPr>
                    </a:p>
                  </a:txBody>
                  <a:tcPr marL="6350" marR="6350" marT="6350" marB="0">
                    <a:noFill/>
                  </a:tcPr>
                </a:tc>
                <a:extLst>
                  <a:ext uri="{0D108BD9-81ED-4DB2-BD59-A6C34878D82A}">
                    <a16:rowId xmlns:a16="http://schemas.microsoft.com/office/drawing/2014/main" val="2354595750"/>
                  </a:ext>
                </a:extLst>
              </a:tr>
            </a:tbl>
          </a:graphicData>
        </a:graphic>
      </p:graphicFrame>
      <p:pic>
        <p:nvPicPr>
          <p:cNvPr id="6" name="Picture 5">
            <a:extLst>
              <a:ext uri="{FF2B5EF4-FFF2-40B4-BE49-F238E27FC236}">
                <a16:creationId xmlns:a16="http://schemas.microsoft.com/office/drawing/2014/main" id="{50966E08-CED1-1A67-DFAE-85CE18D1C5BD}"/>
              </a:ext>
            </a:extLst>
          </p:cNvPr>
          <p:cNvPicPr>
            <a:picLocks noChangeAspect="1"/>
          </p:cNvPicPr>
          <p:nvPr/>
        </p:nvPicPr>
        <p:blipFill>
          <a:blip r:embed="rId4">
            <a:clrChange>
              <a:clrFrom>
                <a:srgbClr val="FFFFFF"/>
              </a:clrFrom>
              <a:clrTo>
                <a:srgbClr val="FFFFFF">
                  <a:alpha val="0"/>
                </a:srgbClr>
              </a:clrTo>
            </a:clrChange>
          </a:blip>
          <a:srcRect t="2917" b="15144"/>
          <a:stretch>
            <a:fillRect/>
          </a:stretch>
        </p:blipFill>
        <p:spPr>
          <a:xfrm>
            <a:off x="5307105" y="2885833"/>
            <a:ext cx="6680679" cy="1841615"/>
          </a:xfrm>
          <a:prstGeom prst="rect">
            <a:avLst/>
          </a:prstGeom>
          <a:ln w="19050">
            <a:noFill/>
            <a:prstDash val="sysDot"/>
          </a:ln>
        </p:spPr>
      </p:pic>
      <p:pic>
        <p:nvPicPr>
          <p:cNvPr id="14" name="Picture 13">
            <a:extLst>
              <a:ext uri="{FF2B5EF4-FFF2-40B4-BE49-F238E27FC236}">
                <a16:creationId xmlns:a16="http://schemas.microsoft.com/office/drawing/2014/main" id="{E89F450D-0A41-B08E-7D36-955D3EA07DA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75032" y="4811174"/>
            <a:ext cx="4144824" cy="2046284"/>
          </a:xfrm>
          <a:prstGeom prst="rect">
            <a:avLst/>
          </a:prstGeom>
          <a:ln w="19050">
            <a:noFill/>
            <a:prstDash val="sysDot"/>
          </a:ln>
        </p:spPr>
      </p:pic>
      <p:graphicFrame>
        <p:nvGraphicFramePr>
          <p:cNvPr id="15" name="Diagram 14">
            <a:extLst>
              <a:ext uri="{FF2B5EF4-FFF2-40B4-BE49-F238E27FC236}">
                <a16:creationId xmlns:a16="http://schemas.microsoft.com/office/drawing/2014/main" id="{93C08E53-ABA4-D8DF-FC4B-B7E23A038C9E}"/>
              </a:ext>
            </a:extLst>
          </p:cNvPr>
          <p:cNvGraphicFramePr/>
          <p:nvPr>
            <p:extLst>
              <p:ext uri="{D42A27DB-BD31-4B8C-83A1-F6EECF244321}">
                <p14:modId xmlns:p14="http://schemas.microsoft.com/office/powerpoint/2010/main" val="4030144789"/>
              </p:ext>
            </p:extLst>
          </p:nvPr>
        </p:nvGraphicFramePr>
        <p:xfrm>
          <a:off x="0" y="467167"/>
          <a:ext cx="5184648" cy="639029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39427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8473F3EC-68E6-EB3F-3EE5-8F3B8911F85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878" y="1416790"/>
            <a:ext cx="3692048" cy="2379116"/>
          </a:xfrm>
          <a:prstGeom prst="rect">
            <a:avLst/>
          </a:prstGeom>
          <a:ln w="19050">
            <a:noFill/>
            <a:prstDash val="sysDot"/>
          </a:ln>
        </p:spPr>
      </p:pic>
      <p:sp>
        <p:nvSpPr>
          <p:cNvPr id="53" name="Text Placeholder 6">
            <a:extLst>
              <a:ext uri="{FF2B5EF4-FFF2-40B4-BE49-F238E27FC236}">
                <a16:creationId xmlns:a16="http://schemas.microsoft.com/office/drawing/2014/main" id="{A1BA25EE-129B-D556-E8C0-53CDAB990633}"/>
              </a:ext>
            </a:extLst>
          </p:cNvPr>
          <p:cNvSpPr txBox="1">
            <a:spLocks/>
          </p:cNvSpPr>
          <p:nvPr/>
        </p:nvSpPr>
        <p:spPr>
          <a:xfrm>
            <a:off x="4208651" y="1416790"/>
            <a:ext cx="1677641" cy="2374440"/>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000" dirty="0">
                <a:solidFill>
                  <a:schemeClr val="tx1">
                    <a:lumMod val="95000"/>
                    <a:lumOff val="5000"/>
                  </a:schemeClr>
                </a:solidFill>
                <a:latin typeface="Arial" panose="020B0604020202020204" pitchFamily="34" charset="0"/>
                <a:cs typeface="Arial" panose="020B0604020202020204" pitchFamily="34" charset="0"/>
              </a:rPr>
              <a:t>Trendlines show the operational effect of taking an equity stake in last-mile delivery. After month zero, on-time-in-full rises from about eighty-six percent to at least ninety-five percent as control capacity, telemetry, and pre-positioning. Spoilage falls from roughly three percent to near one-and-a-half percent, meeting our reliability targets consistently.</a:t>
            </a:r>
          </a:p>
        </p:txBody>
      </p:sp>
      <p:sp>
        <p:nvSpPr>
          <p:cNvPr id="55" name="Arrow: Right 54">
            <a:extLst>
              <a:ext uri="{FF2B5EF4-FFF2-40B4-BE49-F238E27FC236}">
                <a16:creationId xmlns:a16="http://schemas.microsoft.com/office/drawing/2014/main" id="{D907BBFA-B815-3CB0-16D0-521A0A4D976E}"/>
              </a:ext>
            </a:extLst>
          </p:cNvPr>
          <p:cNvSpPr/>
          <p:nvPr/>
        </p:nvSpPr>
        <p:spPr>
          <a:xfrm>
            <a:off x="3741926" y="2320636"/>
            <a:ext cx="466725" cy="41144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Title 4">
            <a:extLst>
              <a:ext uri="{FF2B5EF4-FFF2-40B4-BE49-F238E27FC236}">
                <a16:creationId xmlns:a16="http://schemas.microsoft.com/office/drawing/2014/main" id="{9E4152EA-F3FA-71D3-2448-DA5AB373234C}"/>
              </a:ext>
            </a:extLst>
          </p:cNvPr>
          <p:cNvSpPr>
            <a:spLocks noGrp="1"/>
          </p:cNvSpPr>
          <p:nvPr>
            <p:ph type="title"/>
          </p:nvPr>
        </p:nvSpPr>
        <p:spPr>
          <a:xfrm>
            <a:off x="850392" y="541"/>
            <a:ext cx="10835640" cy="602963"/>
          </a:xfrm>
        </p:spPr>
        <p:txBody>
          <a:bodyPr/>
          <a:lstStyle/>
          <a:p>
            <a:pPr algn="ctr"/>
            <a:r>
              <a:rPr lang="en-US" sz="2800" b="1" dirty="0"/>
              <a:t>Appendix 5 Last </a:t>
            </a:r>
            <a:r>
              <a:rPr lang="en-US" sz="2800" b="1"/>
              <a:t>Mile Equity</a:t>
            </a:r>
            <a:endParaRPr lang="en-US" sz="2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7" name="Title 4">
            <a:extLst>
              <a:ext uri="{FF2B5EF4-FFF2-40B4-BE49-F238E27FC236}">
                <a16:creationId xmlns:a16="http://schemas.microsoft.com/office/drawing/2014/main" id="{E9009C2B-D567-B3FC-006E-A96A19E8FF3C}"/>
              </a:ext>
            </a:extLst>
          </p:cNvPr>
          <p:cNvSpPr txBox="1">
            <a:spLocks/>
          </p:cNvSpPr>
          <p:nvPr/>
        </p:nvSpPr>
        <p:spPr>
          <a:xfrm>
            <a:off x="3161300" y="4921766"/>
            <a:ext cx="5869400" cy="1377462"/>
          </a:xfrm>
          <a:prstGeom prst="rect">
            <a:avLst/>
          </a:prstGeom>
        </p:spPr>
        <p:txBody>
          <a:bodyPr anchor="ct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pPr algn="ctr"/>
            <a:r>
              <a:rPr lang="en-US" sz="6000" b="1" dirty="0"/>
              <a:t>Thank you !</a:t>
            </a:r>
            <a:endParaRPr lang="en-US" sz="6000" b="1" dirty="0">
              <a:solidFill>
                <a:schemeClr val="tx1">
                  <a:lumMod val="95000"/>
                  <a:lumOff val="5000"/>
                </a:schemeClr>
              </a:solidFill>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12141303-78C1-CE7A-E284-911E21F0B5BC}"/>
              </a:ext>
            </a:extLst>
          </p:cNvPr>
          <p:cNvCxnSpPr>
            <a:cxnSpLocks/>
          </p:cNvCxnSpPr>
          <p:nvPr/>
        </p:nvCxnSpPr>
        <p:spPr>
          <a:xfrm flipV="1">
            <a:off x="166116" y="4449209"/>
            <a:ext cx="11859768" cy="233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 Placeholder 6">
            <a:extLst>
              <a:ext uri="{FF2B5EF4-FFF2-40B4-BE49-F238E27FC236}">
                <a16:creationId xmlns:a16="http://schemas.microsoft.com/office/drawing/2014/main" id="{24BF00EC-97A7-08DF-69FB-E0116E1FF754}"/>
              </a:ext>
            </a:extLst>
          </p:cNvPr>
          <p:cNvSpPr txBox="1">
            <a:spLocks/>
          </p:cNvSpPr>
          <p:nvPr/>
        </p:nvSpPr>
        <p:spPr>
          <a:xfrm>
            <a:off x="10011755" y="1655896"/>
            <a:ext cx="2014129" cy="1740921"/>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100" dirty="0">
                <a:solidFill>
                  <a:schemeClr val="tx1">
                    <a:lumMod val="95000"/>
                    <a:lumOff val="5000"/>
                  </a:schemeClr>
                </a:solidFill>
                <a:latin typeface="Arial" panose="020B0604020202020204" pitchFamily="34" charset="0"/>
                <a:cs typeface="Arial" panose="020B0604020202020204" pitchFamily="34" charset="0"/>
              </a:rPr>
              <a:t>Stacked bars compare the real </a:t>
            </a:r>
            <a:r>
              <a:rPr lang="en-US" sz="1100" dirty="0" err="1">
                <a:solidFill>
                  <a:schemeClr val="tx1">
                    <a:lumMod val="95000"/>
                    <a:lumOff val="5000"/>
                  </a:schemeClr>
                </a:solidFill>
                <a:latin typeface="Arial" panose="020B0604020202020204" pitchFamily="34" charset="0"/>
                <a:cs typeface="Arial" panose="020B0604020202020204" pitchFamily="34" charset="0"/>
              </a:rPr>
              <a:t>programme</a:t>
            </a:r>
            <a:r>
              <a:rPr lang="en-US" sz="1100" dirty="0">
                <a:solidFill>
                  <a:schemeClr val="tx1">
                    <a:lumMod val="95000"/>
                    <a:lumOff val="5000"/>
                  </a:schemeClr>
                </a:solidFill>
                <a:latin typeface="Arial" panose="020B0604020202020204" pitchFamily="34" charset="0"/>
                <a:cs typeface="Arial" panose="020B0604020202020204" pitchFamily="34" charset="0"/>
              </a:rPr>
              <a:t> cost per dose. Imports include invoice price, freight and insurance, foreign-exchange exposure, stock-out delay costs, and wastage. Corridor price adds a small reliability premium but removes currency risk and spoilage. </a:t>
            </a:r>
          </a:p>
        </p:txBody>
      </p:sp>
      <p:pic>
        <p:nvPicPr>
          <p:cNvPr id="3" name="Picture 2">
            <a:extLst>
              <a:ext uri="{FF2B5EF4-FFF2-40B4-BE49-F238E27FC236}">
                <a16:creationId xmlns:a16="http://schemas.microsoft.com/office/drawing/2014/main" id="{B29EAB22-4496-C14F-E5EF-7FD60BECF6E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981700" y="1416789"/>
            <a:ext cx="3692048" cy="2415595"/>
          </a:xfrm>
          <a:prstGeom prst="rect">
            <a:avLst/>
          </a:prstGeom>
          <a:ln w="19050">
            <a:noFill/>
            <a:prstDash val="sysDot"/>
          </a:ln>
        </p:spPr>
      </p:pic>
      <p:sp>
        <p:nvSpPr>
          <p:cNvPr id="26" name="Arrow: Right 25">
            <a:extLst>
              <a:ext uri="{FF2B5EF4-FFF2-40B4-BE49-F238E27FC236}">
                <a16:creationId xmlns:a16="http://schemas.microsoft.com/office/drawing/2014/main" id="{6523E35E-7463-22C8-595A-4EBDB04E201B}"/>
              </a:ext>
            </a:extLst>
          </p:cNvPr>
          <p:cNvSpPr/>
          <p:nvPr/>
        </p:nvSpPr>
        <p:spPr>
          <a:xfrm>
            <a:off x="9625565" y="2184026"/>
            <a:ext cx="251838" cy="15419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0174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a:extLst>
            <a:ext uri="{FF2B5EF4-FFF2-40B4-BE49-F238E27FC236}">
              <a16:creationId xmlns:a16="http://schemas.microsoft.com/office/drawing/2014/main" id="{B356A7E8-10E6-2E5B-55E9-6C6473B4765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09BE04-7950-2B98-B831-F25031215234}"/>
              </a:ext>
            </a:extLst>
          </p:cNvPr>
          <p:cNvSpPr>
            <a:spLocks noGrp="1"/>
          </p:cNvSpPr>
          <p:nvPr>
            <p:ph type="title"/>
          </p:nvPr>
        </p:nvSpPr>
        <p:spPr>
          <a:xfrm>
            <a:off x="586740" y="6255037"/>
            <a:ext cx="11155680" cy="602963"/>
          </a:xfrm>
        </p:spPr>
        <p:txBody>
          <a:bodyPr/>
          <a:lstStyle/>
          <a:p>
            <a:pPr>
              <a:defRPr sz="1800" b="1">
                <a:solidFill>
                  <a:srgbClr val="006600"/>
                </a:solidFill>
              </a:defRPr>
            </a:pPr>
            <a:r>
              <a:rPr lang="en-US" sz="1800" dirty="0"/>
              <a:t>→ Builds capacity, ensures affordable reliable supply, and creates a bankable growth platform for Vision 2040.</a:t>
            </a:r>
          </a:p>
        </p:txBody>
      </p:sp>
      <p:sp>
        <p:nvSpPr>
          <p:cNvPr id="2" name="Title 4">
            <a:extLst>
              <a:ext uri="{FF2B5EF4-FFF2-40B4-BE49-F238E27FC236}">
                <a16:creationId xmlns:a16="http://schemas.microsoft.com/office/drawing/2014/main" id="{93921E6A-5397-2C4E-4D14-CA629ADA6FBE}"/>
              </a:ext>
            </a:extLst>
          </p:cNvPr>
          <p:cNvSpPr txBox="1">
            <a:spLocks/>
          </p:cNvSpPr>
          <p:nvPr/>
        </p:nvSpPr>
        <p:spPr>
          <a:xfrm>
            <a:off x="1159789" y="97865"/>
            <a:ext cx="10177221" cy="602963"/>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3600" dirty="0">
                <a:solidFill>
                  <a:schemeClr val="bg2">
                    <a:lumMod val="10000"/>
                  </a:schemeClr>
                </a:solidFill>
                <a:latin typeface="Arial" panose="020B0604020202020204" pitchFamily="34" charset="0"/>
                <a:cs typeface="Arial" panose="020B0604020202020204" pitchFamily="34" charset="0"/>
              </a:rPr>
              <a:t>Executive Summary</a:t>
            </a:r>
            <a:endParaRPr lang="en-US" sz="3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Title 4">
            <a:extLst>
              <a:ext uri="{FF2B5EF4-FFF2-40B4-BE49-F238E27FC236}">
                <a16:creationId xmlns:a16="http://schemas.microsoft.com/office/drawing/2014/main" id="{44DF7518-B483-09FF-9436-53E1972BEA7D}"/>
              </a:ext>
            </a:extLst>
          </p:cNvPr>
          <p:cNvSpPr txBox="1">
            <a:spLocks/>
          </p:cNvSpPr>
          <p:nvPr/>
        </p:nvSpPr>
        <p:spPr>
          <a:xfrm>
            <a:off x="209235" y="1372915"/>
            <a:ext cx="8626468" cy="602963"/>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defRPr sz="1800" b="1">
                <a:solidFill>
                  <a:srgbClr val="003366"/>
                </a:solidFill>
              </a:defRPr>
            </a:pPr>
            <a:r>
              <a:rPr lang="en-IN" sz="2000" dirty="0"/>
              <a:t>Accelerated Manufacturing Pathway</a:t>
            </a:r>
          </a:p>
        </p:txBody>
      </p:sp>
      <p:sp>
        <p:nvSpPr>
          <p:cNvPr id="17" name="Title 4">
            <a:extLst>
              <a:ext uri="{FF2B5EF4-FFF2-40B4-BE49-F238E27FC236}">
                <a16:creationId xmlns:a16="http://schemas.microsoft.com/office/drawing/2014/main" id="{C035D858-1F9B-84B0-6857-56866D6A058B}"/>
              </a:ext>
            </a:extLst>
          </p:cNvPr>
          <p:cNvSpPr txBox="1">
            <a:spLocks/>
          </p:cNvSpPr>
          <p:nvPr/>
        </p:nvSpPr>
        <p:spPr>
          <a:xfrm>
            <a:off x="4682489" y="1372913"/>
            <a:ext cx="8626468" cy="602963"/>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defRPr sz="1800" b="1">
                <a:solidFill>
                  <a:srgbClr val="003366"/>
                </a:solidFill>
              </a:defRPr>
            </a:pPr>
            <a:r>
              <a:rPr lang="en-IN" sz="2000" dirty="0"/>
              <a:t>Tender-Winning Economics</a:t>
            </a:r>
          </a:p>
        </p:txBody>
      </p:sp>
      <p:sp>
        <p:nvSpPr>
          <p:cNvPr id="20" name="Title 4">
            <a:extLst>
              <a:ext uri="{FF2B5EF4-FFF2-40B4-BE49-F238E27FC236}">
                <a16:creationId xmlns:a16="http://schemas.microsoft.com/office/drawing/2014/main" id="{F8199CD3-C07A-743A-C893-33AA9DB6A053}"/>
              </a:ext>
            </a:extLst>
          </p:cNvPr>
          <p:cNvSpPr txBox="1">
            <a:spLocks/>
          </p:cNvSpPr>
          <p:nvPr/>
        </p:nvSpPr>
        <p:spPr>
          <a:xfrm>
            <a:off x="8321353" y="1350053"/>
            <a:ext cx="3507420" cy="602963"/>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defRPr sz="1800" b="1">
                <a:solidFill>
                  <a:srgbClr val="003366"/>
                </a:solidFill>
              </a:defRPr>
            </a:pPr>
            <a:r>
              <a:rPr lang="en-IN" sz="2000" dirty="0"/>
              <a:t>Bankable Growth Architecture</a:t>
            </a:r>
          </a:p>
        </p:txBody>
      </p:sp>
      <p:sp>
        <p:nvSpPr>
          <p:cNvPr id="21" name="TextBox 20">
            <a:extLst>
              <a:ext uri="{FF2B5EF4-FFF2-40B4-BE49-F238E27FC236}">
                <a16:creationId xmlns:a16="http://schemas.microsoft.com/office/drawing/2014/main" id="{1E8778C7-A0B4-2680-C534-660DC9317EC4}"/>
              </a:ext>
            </a:extLst>
          </p:cNvPr>
          <p:cNvSpPr txBox="1"/>
          <p:nvPr/>
        </p:nvSpPr>
        <p:spPr>
          <a:xfrm>
            <a:off x="306390" y="1988343"/>
            <a:ext cx="3371850" cy="4185761"/>
          </a:xfrm>
          <a:prstGeom prst="rect">
            <a:avLst/>
          </a:prstGeom>
          <a:noFill/>
        </p:spPr>
        <p:txBody>
          <a:bodyPr wrap="square" rtlCol="0">
            <a:spAutoFit/>
          </a:bodyPr>
          <a:lstStyle/>
          <a:p>
            <a:pPr marL="800100" lvl="1" indent="-342900">
              <a:buClr>
                <a:schemeClr val="accent4">
                  <a:lumMod val="75000"/>
                </a:schemeClr>
              </a:buClr>
              <a:buFont typeface="Wingdings" panose="05000000000000000000" pitchFamily="2" charset="2"/>
              <a:buChar char="§"/>
              <a:defRPr sz="1400"/>
            </a:pPr>
            <a:r>
              <a:rPr lang="en-IN" sz="1900" dirty="0">
                <a:latin typeface="Arial" panose="020B0604020202020204" pitchFamily="34" charset="0"/>
                <a:cs typeface="Arial" panose="020B0604020202020204" pitchFamily="34" charset="0"/>
              </a:rPr>
              <a:t>Deliver early doses fast: fill &amp; finish in ~15 months, API in ~24 months</a:t>
            </a:r>
          </a:p>
          <a:p>
            <a:pPr marL="800100" lvl="1" indent="-342900">
              <a:buClr>
                <a:schemeClr val="accent4">
                  <a:lumMod val="75000"/>
                </a:schemeClr>
              </a:buClr>
              <a:buFont typeface="Wingdings" panose="05000000000000000000" pitchFamily="2" charset="2"/>
              <a:buChar char="§"/>
              <a:defRPr sz="1400"/>
            </a:pPr>
            <a:endParaRPr lang="en-IN" sz="1900" dirty="0">
              <a:latin typeface="Arial" panose="020B0604020202020204" pitchFamily="34" charset="0"/>
              <a:cs typeface="Arial" panose="020B0604020202020204" pitchFamily="34" charset="0"/>
            </a:endParaRPr>
          </a:p>
          <a:p>
            <a:pPr marL="800100" lvl="1" indent="-342900">
              <a:buClr>
                <a:schemeClr val="accent4">
                  <a:lumMod val="75000"/>
                </a:schemeClr>
              </a:buClr>
              <a:buFont typeface="Wingdings" panose="05000000000000000000" pitchFamily="2" charset="2"/>
              <a:buChar char="§"/>
              <a:defRPr sz="1400"/>
            </a:pPr>
            <a:r>
              <a:rPr lang="en-IN" sz="1900" dirty="0">
                <a:latin typeface="Arial" panose="020B0604020202020204" pitchFamily="34" charset="0"/>
                <a:cs typeface="Arial" panose="020B0604020202020204" pitchFamily="34" charset="0"/>
              </a:rPr>
              <a:t>Maximize capital efficiency: $10M to ~3× more doses vs API-first</a:t>
            </a:r>
          </a:p>
          <a:p>
            <a:pPr marL="800100" lvl="1" indent="-342900">
              <a:buClr>
                <a:schemeClr val="accent4">
                  <a:lumMod val="75000"/>
                </a:schemeClr>
              </a:buClr>
              <a:buFont typeface="Wingdings" panose="05000000000000000000" pitchFamily="2" charset="2"/>
              <a:buChar char="§"/>
              <a:defRPr sz="1400"/>
            </a:pPr>
            <a:endParaRPr lang="en-IN" sz="1900" dirty="0">
              <a:latin typeface="Arial" panose="020B0604020202020204" pitchFamily="34" charset="0"/>
              <a:cs typeface="Arial" panose="020B0604020202020204" pitchFamily="34" charset="0"/>
            </a:endParaRPr>
          </a:p>
          <a:p>
            <a:pPr marL="800100" lvl="1" indent="-342900">
              <a:buClr>
                <a:schemeClr val="accent4">
                  <a:lumMod val="75000"/>
                </a:schemeClr>
              </a:buClr>
              <a:buFont typeface="Wingdings" panose="05000000000000000000" pitchFamily="2" charset="2"/>
              <a:buChar char="§"/>
              <a:defRPr sz="1400"/>
            </a:pPr>
            <a:r>
              <a:rPr lang="en-IN" sz="1900" dirty="0">
                <a:latin typeface="Arial" panose="020B0604020202020204" pitchFamily="34" charset="0"/>
                <a:cs typeface="Arial" panose="020B0604020202020204" pitchFamily="34" charset="0"/>
              </a:rPr>
              <a:t>Secure anchor demand: UNICEF pooled tenders, then selective bilateral</a:t>
            </a:r>
          </a:p>
        </p:txBody>
      </p:sp>
      <p:sp>
        <p:nvSpPr>
          <p:cNvPr id="22" name="TextBox 21">
            <a:extLst>
              <a:ext uri="{FF2B5EF4-FFF2-40B4-BE49-F238E27FC236}">
                <a16:creationId xmlns:a16="http://schemas.microsoft.com/office/drawing/2014/main" id="{287370EB-6883-AF34-C17B-06FCCB8A6A39}"/>
              </a:ext>
            </a:extLst>
          </p:cNvPr>
          <p:cNvSpPr txBox="1"/>
          <p:nvPr/>
        </p:nvSpPr>
        <p:spPr>
          <a:xfrm>
            <a:off x="4221480" y="2027583"/>
            <a:ext cx="3676650" cy="4185761"/>
          </a:xfrm>
          <a:prstGeom prst="rect">
            <a:avLst/>
          </a:prstGeom>
          <a:noFill/>
        </p:spPr>
        <p:txBody>
          <a:bodyPr wrap="square" rtlCol="0">
            <a:spAutoFit/>
          </a:bodyPr>
          <a:lstStyle/>
          <a:p>
            <a:pPr marL="800100" lvl="1" indent="-342900">
              <a:buClr>
                <a:schemeClr val="accent4">
                  <a:lumMod val="75000"/>
                </a:schemeClr>
              </a:buClr>
              <a:buFont typeface="Wingdings" panose="05000000000000000000" pitchFamily="2" charset="2"/>
              <a:buChar char="§"/>
              <a:defRPr sz="1400"/>
            </a:pPr>
            <a:r>
              <a:rPr lang="en-US" sz="1900" dirty="0">
                <a:latin typeface="Arial" panose="020B0604020202020204" pitchFamily="34" charset="0"/>
                <a:cs typeface="Arial" panose="020B0604020202020204" pitchFamily="34" charset="0"/>
              </a:rPr>
              <a:t>Price with transparency: indexable import-parity corridors hedge FX/freight</a:t>
            </a:r>
          </a:p>
          <a:p>
            <a:pPr marL="800100" lvl="1" indent="-342900">
              <a:buClr>
                <a:schemeClr val="accent4">
                  <a:lumMod val="75000"/>
                </a:schemeClr>
              </a:buClr>
              <a:buFont typeface="Wingdings" panose="05000000000000000000" pitchFamily="2" charset="2"/>
              <a:buChar char="§"/>
              <a:defRPr sz="1400"/>
            </a:pPr>
            <a:endParaRPr lang="en-US" sz="1900" dirty="0">
              <a:latin typeface="Arial" panose="020B0604020202020204" pitchFamily="34" charset="0"/>
              <a:cs typeface="Arial" panose="020B0604020202020204" pitchFamily="34" charset="0"/>
            </a:endParaRPr>
          </a:p>
          <a:p>
            <a:pPr marL="800100" lvl="1" indent="-342900">
              <a:buClr>
                <a:schemeClr val="accent4">
                  <a:lumMod val="75000"/>
                </a:schemeClr>
              </a:buClr>
              <a:buFont typeface="Wingdings" panose="05000000000000000000" pitchFamily="2" charset="2"/>
              <a:buChar char="§"/>
              <a:defRPr sz="1400"/>
            </a:pPr>
            <a:r>
              <a:rPr lang="en-US" sz="1900" dirty="0">
                <a:latin typeface="Arial" panose="020B0604020202020204" pitchFamily="34" charset="0"/>
                <a:cs typeface="Arial" panose="020B0604020202020204" pitchFamily="34" charset="0"/>
              </a:rPr>
              <a:t>Cut the true cost driver: validated yield gains, dual-sourcing, optimized packaging</a:t>
            </a:r>
          </a:p>
          <a:p>
            <a:pPr marL="800100" lvl="1" indent="-342900">
              <a:buClr>
                <a:schemeClr val="accent4">
                  <a:lumMod val="75000"/>
                </a:schemeClr>
              </a:buClr>
              <a:buFont typeface="Wingdings" panose="05000000000000000000" pitchFamily="2" charset="2"/>
              <a:buChar char="§"/>
              <a:defRPr sz="1400"/>
            </a:pPr>
            <a:endParaRPr lang="en-US" sz="1900" dirty="0">
              <a:latin typeface="Arial" panose="020B0604020202020204" pitchFamily="34" charset="0"/>
              <a:cs typeface="Arial" panose="020B0604020202020204" pitchFamily="34" charset="0"/>
            </a:endParaRPr>
          </a:p>
          <a:p>
            <a:pPr marL="800100" lvl="1" indent="-342900">
              <a:buClr>
                <a:schemeClr val="accent4">
                  <a:lumMod val="75000"/>
                </a:schemeClr>
              </a:buClr>
              <a:buFont typeface="Wingdings" panose="05000000000000000000" pitchFamily="2" charset="2"/>
              <a:buChar char="§"/>
              <a:defRPr sz="1400"/>
            </a:pPr>
            <a:r>
              <a:rPr lang="en-US" sz="1900" dirty="0">
                <a:latin typeface="Arial" panose="020B0604020202020204" pitchFamily="34" charset="0"/>
                <a:cs typeface="Arial" panose="020B0604020202020204" pitchFamily="34" charset="0"/>
              </a:rPr>
              <a:t>Differentiate on reliability: cold-chain partnerships for &gt;95% OTIF</a:t>
            </a:r>
          </a:p>
        </p:txBody>
      </p:sp>
      <p:sp>
        <p:nvSpPr>
          <p:cNvPr id="24" name="TextBox 23">
            <a:extLst>
              <a:ext uri="{FF2B5EF4-FFF2-40B4-BE49-F238E27FC236}">
                <a16:creationId xmlns:a16="http://schemas.microsoft.com/office/drawing/2014/main" id="{47328807-D3B7-BD6E-ECB8-43F2C05B6A55}"/>
              </a:ext>
            </a:extLst>
          </p:cNvPr>
          <p:cNvSpPr txBox="1"/>
          <p:nvPr/>
        </p:nvSpPr>
        <p:spPr>
          <a:xfrm>
            <a:off x="8152123" y="2027583"/>
            <a:ext cx="3676650" cy="4185761"/>
          </a:xfrm>
          <a:prstGeom prst="rect">
            <a:avLst/>
          </a:prstGeom>
          <a:noFill/>
        </p:spPr>
        <p:txBody>
          <a:bodyPr wrap="square" rtlCol="0">
            <a:spAutoFit/>
          </a:bodyPr>
          <a:lstStyle/>
          <a:p>
            <a:pPr marL="800100" lvl="1" indent="-342900">
              <a:buClr>
                <a:schemeClr val="accent4">
                  <a:lumMod val="75000"/>
                </a:schemeClr>
              </a:buClr>
              <a:buFont typeface="Wingdings" panose="05000000000000000000" pitchFamily="2" charset="2"/>
              <a:buChar char="§"/>
              <a:defRPr sz="1400"/>
            </a:pPr>
            <a:r>
              <a:rPr lang="en-IN" sz="1900" dirty="0">
                <a:latin typeface="Arial" panose="020B0604020202020204" pitchFamily="34" charset="0"/>
                <a:cs typeface="Arial" panose="020B0604020202020204" pitchFamily="34" charset="0"/>
              </a:rPr>
              <a:t>Make scenarios financeable: AMCs + base-volume agreements lenders underwrite</a:t>
            </a:r>
          </a:p>
          <a:p>
            <a:pPr marL="800100" lvl="1" indent="-342900">
              <a:buClr>
                <a:schemeClr val="accent4">
                  <a:lumMod val="75000"/>
                </a:schemeClr>
              </a:buClr>
              <a:buFont typeface="Wingdings" panose="05000000000000000000" pitchFamily="2" charset="2"/>
              <a:buChar char="§"/>
              <a:defRPr sz="1400"/>
            </a:pPr>
            <a:endParaRPr lang="en-IN" sz="1900" dirty="0">
              <a:latin typeface="Arial" panose="020B0604020202020204" pitchFamily="34" charset="0"/>
              <a:cs typeface="Arial" panose="020B0604020202020204" pitchFamily="34" charset="0"/>
            </a:endParaRPr>
          </a:p>
          <a:p>
            <a:pPr marL="800100" lvl="1" indent="-342900">
              <a:buClr>
                <a:schemeClr val="accent4">
                  <a:lumMod val="75000"/>
                </a:schemeClr>
              </a:buClr>
              <a:buFont typeface="Wingdings" panose="05000000000000000000" pitchFamily="2" charset="2"/>
              <a:buChar char="§"/>
              <a:defRPr sz="1400"/>
            </a:pPr>
            <a:r>
              <a:rPr lang="en-IN" sz="1900" dirty="0">
                <a:latin typeface="Arial" panose="020B0604020202020204" pitchFamily="34" charset="0"/>
                <a:cs typeface="Arial" panose="020B0604020202020204" pitchFamily="34" charset="0"/>
              </a:rPr>
              <a:t>Lower WACC: pensions/DFIs blend to ~11.5% (from ~13.8%)</a:t>
            </a:r>
          </a:p>
          <a:p>
            <a:pPr marL="800100" lvl="1" indent="-342900">
              <a:buClr>
                <a:schemeClr val="accent4">
                  <a:lumMod val="75000"/>
                </a:schemeClr>
              </a:buClr>
              <a:buFont typeface="Wingdings" panose="05000000000000000000" pitchFamily="2" charset="2"/>
              <a:buChar char="§"/>
              <a:defRPr sz="1400"/>
            </a:pPr>
            <a:endParaRPr lang="en-IN" sz="1900" dirty="0">
              <a:latin typeface="Arial" panose="020B0604020202020204" pitchFamily="34" charset="0"/>
              <a:cs typeface="Arial" panose="020B0604020202020204" pitchFamily="34" charset="0"/>
            </a:endParaRPr>
          </a:p>
          <a:p>
            <a:pPr marL="800100" lvl="1" indent="-342900">
              <a:buClr>
                <a:schemeClr val="accent4">
                  <a:lumMod val="75000"/>
                </a:schemeClr>
              </a:buClr>
              <a:buFont typeface="Wingdings" panose="05000000000000000000" pitchFamily="2" charset="2"/>
              <a:buChar char="§"/>
              <a:defRPr sz="1400"/>
            </a:pPr>
            <a:r>
              <a:rPr lang="en-IN" sz="1900" dirty="0">
                <a:latin typeface="Arial" panose="020B0604020202020204" pitchFamily="34" charset="0"/>
                <a:cs typeface="Arial" panose="020B0604020202020204" pitchFamily="34" charset="0"/>
              </a:rPr>
              <a:t>Free cash sooner: receivables programs cut WC cycle 50 to 40 days</a:t>
            </a:r>
            <a:endParaRPr lang="en-US" sz="1900" dirty="0">
              <a:latin typeface="Arial" panose="020B0604020202020204" pitchFamily="34" charset="0"/>
              <a:cs typeface="Arial" panose="020B0604020202020204" pitchFamily="34" charset="0"/>
            </a:endParaRPr>
          </a:p>
        </p:txBody>
      </p:sp>
      <p:sp>
        <p:nvSpPr>
          <p:cNvPr id="25" name="Title 4">
            <a:extLst>
              <a:ext uri="{FF2B5EF4-FFF2-40B4-BE49-F238E27FC236}">
                <a16:creationId xmlns:a16="http://schemas.microsoft.com/office/drawing/2014/main" id="{D9BF1B3F-68A6-DEDA-C7E8-CF9ADF4E13F3}"/>
              </a:ext>
            </a:extLst>
          </p:cNvPr>
          <p:cNvSpPr txBox="1">
            <a:spLocks/>
          </p:cNvSpPr>
          <p:nvPr/>
        </p:nvSpPr>
        <p:spPr>
          <a:xfrm>
            <a:off x="2224725" y="712308"/>
            <a:ext cx="8626468" cy="602963"/>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defRPr sz="2000" b="1">
                <a:solidFill>
                  <a:srgbClr val="003366"/>
                </a:solidFill>
              </a:defRPr>
            </a:pPr>
            <a:r>
              <a:rPr lang="en-US" sz="2200" dirty="0">
                <a:solidFill>
                  <a:srgbClr val="003366"/>
                </a:solidFill>
              </a:rPr>
              <a:t>A three-pillar strategy to scale </a:t>
            </a:r>
            <a:r>
              <a:rPr lang="en-US" sz="2200" dirty="0" err="1">
                <a:solidFill>
                  <a:srgbClr val="003366"/>
                </a:solidFill>
              </a:rPr>
              <a:t>VaccineCo</a:t>
            </a:r>
            <a:r>
              <a:rPr lang="en-US" sz="2200" dirty="0">
                <a:solidFill>
                  <a:srgbClr val="003366"/>
                </a:solidFill>
              </a:rPr>
              <a:t> for Africa’s Vision 2040</a:t>
            </a:r>
          </a:p>
        </p:txBody>
      </p:sp>
      <p:cxnSp>
        <p:nvCxnSpPr>
          <p:cNvPr id="27" name="Straight Connector 26">
            <a:extLst>
              <a:ext uri="{FF2B5EF4-FFF2-40B4-BE49-F238E27FC236}">
                <a16:creationId xmlns:a16="http://schemas.microsoft.com/office/drawing/2014/main" id="{E42716C5-B3BC-11C7-05A9-39F5B6680774}"/>
              </a:ext>
            </a:extLst>
          </p:cNvPr>
          <p:cNvCxnSpPr/>
          <p:nvPr/>
        </p:nvCxnSpPr>
        <p:spPr>
          <a:xfrm>
            <a:off x="1992315" y="643678"/>
            <a:ext cx="9344695"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822D5074-F7EA-45DD-C27D-B60A3B6799DE}"/>
              </a:ext>
            </a:extLst>
          </p:cNvPr>
          <p:cNvCxnSpPr>
            <a:cxnSpLocks/>
          </p:cNvCxnSpPr>
          <p:nvPr/>
        </p:nvCxnSpPr>
        <p:spPr>
          <a:xfrm>
            <a:off x="247648" y="1813348"/>
            <a:ext cx="11581125"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96844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tile tx="0" ty="0" sx="100000" sy="100000" flip="none" algn="tl"/>
        </a:blipFill>
        <a:effectLst/>
      </p:bgPr>
    </p:bg>
    <p:spTree>
      <p:nvGrpSpPr>
        <p:cNvPr id="1" name="">
          <a:extLst>
            <a:ext uri="{FF2B5EF4-FFF2-40B4-BE49-F238E27FC236}">
              <a16:creationId xmlns:a16="http://schemas.microsoft.com/office/drawing/2014/main" id="{E6A14D6A-0C8D-04DA-2A91-4704C796AEE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83FB4D6-9BC3-91C5-504D-0E6D6CCE0313}"/>
              </a:ext>
            </a:extLst>
          </p:cNvPr>
          <p:cNvSpPr>
            <a:spLocks noGrp="1"/>
          </p:cNvSpPr>
          <p:nvPr>
            <p:ph type="title"/>
          </p:nvPr>
        </p:nvSpPr>
        <p:spPr>
          <a:xfrm>
            <a:off x="1417701" y="27396"/>
            <a:ext cx="10018015" cy="602963"/>
          </a:xfrm>
        </p:spPr>
        <p:txBody>
          <a:bodyPr/>
          <a:lstStyle/>
          <a:p>
            <a:r>
              <a:rPr lang="en-US" sz="2200" dirty="0">
                <a:solidFill>
                  <a:schemeClr val="bg2">
                    <a:lumMod val="10000"/>
                  </a:schemeClr>
                </a:solidFill>
                <a:latin typeface="Arial" panose="020B0604020202020204" pitchFamily="34" charset="0"/>
                <a:cs typeface="Arial" panose="020B0604020202020204" pitchFamily="34" charset="0"/>
              </a:rPr>
              <a:t>Simple Strategy I: How we built the case (Data, Method, and Context)</a:t>
            </a:r>
          </a:p>
        </p:txBody>
      </p:sp>
      <p:sp>
        <p:nvSpPr>
          <p:cNvPr id="2" name="Title 4">
            <a:extLst>
              <a:ext uri="{FF2B5EF4-FFF2-40B4-BE49-F238E27FC236}">
                <a16:creationId xmlns:a16="http://schemas.microsoft.com/office/drawing/2014/main" id="{B18D83E9-3366-21C3-43BC-9F213357AF55}"/>
              </a:ext>
            </a:extLst>
          </p:cNvPr>
          <p:cNvSpPr txBox="1">
            <a:spLocks/>
          </p:cNvSpPr>
          <p:nvPr/>
        </p:nvSpPr>
        <p:spPr>
          <a:xfrm>
            <a:off x="2577486" y="3404159"/>
            <a:ext cx="1680189" cy="457200"/>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1600" dirty="0">
                <a:solidFill>
                  <a:schemeClr val="bg2">
                    <a:lumMod val="10000"/>
                  </a:schemeClr>
                </a:solidFill>
                <a:latin typeface="Arial" panose="020B0604020202020204" pitchFamily="34" charset="0"/>
                <a:cs typeface="Arial" panose="020B0604020202020204" pitchFamily="34" charset="0"/>
              </a:rPr>
              <a:t>Our method </a:t>
            </a:r>
          </a:p>
        </p:txBody>
      </p:sp>
      <p:graphicFrame>
        <p:nvGraphicFramePr>
          <p:cNvPr id="6" name="Diagram 5">
            <a:extLst>
              <a:ext uri="{FF2B5EF4-FFF2-40B4-BE49-F238E27FC236}">
                <a16:creationId xmlns:a16="http://schemas.microsoft.com/office/drawing/2014/main" id="{A7CA263A-991B-ACE7-8012-85777E8AFA0D}"/>
              </a:ext>
            </a:extLst>
          </p:cNvPr>
          <p:cNvGraphicFramePr/>
          <p:nvPr>
            <p:extLst>
              <p:ext uri="{D42A27DB-BD31-4B8C-83A1-F6EECF244321}">
                <p14:modId xmlns:p14="http://schemas.microsoft.com/office/powerpoint/2010/main" val="4164458138"/>
              </p:ext>
            </p:extLst>
          </p:nvPr>
        </p:nvGraphicFramePr>
        <p:xfrm>
          <a:off x="166116" y="3619511"/>
          <a:ext cx="6190488" cy="2176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AA57F6A3-AF71-00E2-E10F-E11E25301E78}"/>
              </a:ext>
            </a:extLst>
          </p:cNvPr>
          <p:cNvGraphicFramePr/>
          <p:nvPr>
            <p:extLst>
              <p:ext uri="{D42A27DB-BD31-4B8C-83A1-F6EECF244321}">
                <p14:modId xmlns:p14="http://schemas.microsoft.com/office/powerpoint/2010/main" val="2455767276"/>
              </p:ext>
            </p:extLst>
          </p:nvPr>
        </p:nvGraphicFramePr>
        <p:xfrm>
          <a:off x="6426709" y="3638561"/>
          <a:ext cx="5599175" cy="22913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Title 4">
            <a:extLst>
              <a:ext uri="{FF2B5EF4-FFF2-40B4-BE49-F238E27FC236}">
                <a16:creationId xmlns:a16="http://schemas.microsoft.com/office/drawing/2014/main" id="{CA6E9412-5E45-1BDD-9277-7B702840BC3E}"/>
              </a:ext>
            </a:extLst>
          </p:cNvPr>
          <p:cNvSpPr txBox="1">
            <a:spLocks/>
          </p:cNvSpPr>
          <p:nvPr/>
        </p:nvSpPr>
        <p:spPr>
          <a:xfrm>
            <a:off x="8105118" y="3356523"/>
            <a:ext cx="3262630" cy="457200"/>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1600" dirty="0">
                <a:solidFill>
                  <a:schemeClr val="bg2">
                    <a:lumMod val="10000"/>
                  </a:schemeClr>
                </a:solidFill>
                <a:latin typeface="Arial" panose="020B0604020202020204" pitchFamily="34" charset="0"/>
                <a:cs typeface="Arial" panose="020B0604020202020204" pitchFamily="34" charset="0"/>
              </a:rPr>
              <a:t>What went into the model</a:t>
            </a:r>
          </a:p>
        </p:txBody>
      </p:sp>
      <p:graphicFrame>
        <p:nvGraphicFramePr>
          <p:cNvPr id="16" name="Diagram 15">
            <a:extLst>
              <a:ext uri="{FF2B5EF4-FFF2-40B4-BE49-F238E27FC236}">
                <a16:creationId xmlns:a16="http://schemas.microsoft.com/office/drawing/2014/main" id="{6578CC15-4A26-822D-B642-77E3C90B6E38}"/>
              </a:ext>
            </a:extLst>
          </p:cNvPr>
          <p:cNvGraphicFramePr/>
          <p:nvPr>
            <p:extLst>
              <p:ext uri="{D42A27DB-BD31-4B8C-83A1-F6EECF244321}">
                <p14:modId xmlns:p14="http://schemas.microsoft.com/office/powerpoint/2010/main" val="2767968128"/>
              </p:ext>
            </p:extLst>
          </p:nvPr>
        </p:nvGraphicFramePr>
        <p:xfrm>
          <a:off x="330402" y="769371"/>
          <a:ext cx="5851323" cy="253030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1" name="Title 4">
            <a:extLst>
              <a:ext uri="{FF2B5EF4-FFF2-40B4-BE49-F238E27FC236}">
                <a16:creationId xmlns:a16="http://schemas.microsoft.com/office/drawing/2014/main" id="{7FDA8E29-DD8E-D1E8-BB6A-87BE0296CACB}"/>
              </a:ext>
            </a:extLst>
          </p:cNvPr>
          <p:cNvSpPr txBox="1">
            <a:spLocks/>
          </p:cNvSpPr>
          <p:nvPr/>
        </p:nvSpPr>
        <p:spPr>
          <a:xfrm>
            <a:off x="1745826" y="517397"/>
            <a:ext cx="3019063" cy="457200"/>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IN" sz="1600" dirty="0">
                <a:solidFill>
                  <a:schemeClr val="bg2">
                    <a:lumMod val="10000"/>
                  </a:schemeClr>
                </a:solidFill>
                <a:latin typeface="Arial" panose="020B0604020202020204" pitchFamily="34" charset="0"/>
                <a:cs typeface="Arial" panose="020B0604020202020204" pitchFamily="34" charset="0"/>
              </a:rPr>
              <a:t>Market context that matters</a:t>
            </a:r>
            <a:endParaRPr lang="en-US" sz="1600" dirty="0">
              <a:solidFill>
                <a:schemeClr val="bg2">
                  <a:lumMod val="10000"/>
                </a:schemeClr>
              </a:solidFill>
              <a:latin typeface="Arial" panose="020B0604020202020204" pitchFamily="34" charset="0"/>
              <a:cs typeface="Arial" panose="020B0604020202020204" pitchFamily="34" charset="0"/>
            </a:endParaRPr>
          </a:p>
        </p:txBody>
      </p:sp>
      <p:sp>
        <p:nvSpPr>
          <p:cNvPr id="22" name="Title 4">
            <a:extLst>
              <a:ext uri="{FF2B5EF4-FFF2-40B4-BE49-F238E27FC236}">
                <a16:creationId xmlns:a16="http://schemas.microsoft.com/office/drawing/2014/main" id="{41CF46EA-6526-584A-8D8F-8A27E8C501B3}"/>
              </a:ext>
            </a:extLst>
          </p:cNvPr>
          <p:cNvSpPr txBox="1">
            <a:spLocks/>
          </p:cNvSpPr>
          <p:nvPr/>
        </p:nvSpPr>
        <p:spPr>
          <a:xfrm>
            <a:off x="8079741" y="527620"/>
            <a:ext cx="3152393" cy="292816"/>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IN" sz="1600" dirty="0">
                <a:solidFill>
                  <a:schemeClr val="bg2">
                    <a:lumMod val="10000"/>
                  </a:schemeClr>
                </a:solidFill>
                <a:latin typeface="Arial" panose="020B0604020202020204" pitchFamily="34" charset="0"/>
                <a:cs typeface="Arial" panose="020B0604020202020204" pitchFamily="34" charset="0"/>
              </a:rPr>
              <a:t>Where </a:t>
            </a:r>
            <a:r>
              <a:rPr lang="en-IN" sz="1600" dirty="0" err="1">
                <a:solidFill>
                  <a:schemeClr val="bg2">
                    <a:lumMod val="10000"/>
                  </a:schemeClr>
                </a:solidFill>
                <a:latin typeface="Arial" panose="020B0604020202020204" pitchFamily="34" charset="0"/>
                <a:cs typeface="Arial" panose="020B0604020202020204" pitchFamily="34" charset="0"/>
              </a:rPr>
              <a:t>VaccineCo</a:t>
            </a:r>
            <a:r>
              <a:rPr lang="en-IN" sz="1600" dirty="0">
                <a:solidFill>
                  <a:schemeClr val="bg2">
                    <a:lumMod val="10000"/>
                  </a:schemeClr>
                </a:solidFill>
                <a:latin typeface="Arial" panose="020B0604020202020204" pitchFamily="34" charset="0"/>
                <a:cs typeface="Arial" panose="020B0604020202020204" pitchFamily="34" charset="0"/>
              </a:rPr>
              <a:t> starts from</a:t>
            </a:r>
            <a:endParaRPr lang="en-US" sz="1600" dirty="0">
              <a:solidFill>
                <a:schemeClr val="bg2">
                  <a:lumMod val="10000"/>
                </a:schemeClr>
              </a:solidFill>
              <a:latin typeface="Arial" panose="020B0604020202020204" pitchFamily="34" charset="0"/>
              <a:cs typeface="Arial" panose="020B0604020202020204" pitchFamily="34" charset="0"/>
            </a:endParaRPr>
          </a:p>
        </p:txBody>
      </p:sp>
      <p:sp>
        <p:nvSpPr>
          <p:cNvPr id="24" name="Text Placeholder 6">
            <a:extLst>
              <a:ext uri="{FF2B5EF4-FFF2-40B4-BE49-F238E27FC236}">
                <a16:creationId xmlns:a16="http://schemas.microsoft.com/office/drawing/2014/main" id="{67B46570-DBFF-AB2A-EE84-1C56D1BAD36F}"/>
              </a:ext>
            </a:extLst>
          </p:cNvPr>
          <p:cNvSpPr txBox="1">
            <a:spLocks/>
          </p:cNvSpPr>
          <p:nvPr/>
        </p:nvSpPr>
        <p:spPr>
          <a:xfrm>
            <a:off x="6426709" y="1233328"/>
            <a:ext cx="5644895" cy="1900386"/>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latin typeface="Arial" panose="020B0604020202020204" pitchFamily="34" charset="0"/>
                <a:cs typeface="Arial" panose="020B0604020202020204" pitchFamily="34" charset="0"/>
              </a:rPr>
              <a:t>We are uniquely positioned to execute due to:</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Established Production: </a:t>
            </a:r>
            <a:r>
              <a:rPr lang="en-US" sz="1100" dirty="0">
                <a:latin typeface="Arial" panose="020B0604020202020204" pitchFamily="34" charset="0"/>
                <a:cs typeface="Arial" panose="020B0604020202020204" pitchFamily="34" charset="0"/>
              </a:rPr>
              <a:t>we operate a &gt;10M dose fill-and-finish facility with the use of technology transfers.</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Proven Market Access:</a:t>
            </a:r>
            <a:r>
              <a:rPr lang="en-US" sz="1100" dirty="0">
                <a:latin typeface="Arial" panose="020B0604020202020204" pitchFamily="34" charset="0"/>
                <a:cs typeface="Arial" panose="020B0604020202020204" pitchFamily="34" charset="0"/>
              </a:rPr>
              <a:t> We are an established supplier for government tenders and private channels in South Africa.</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Regulatory Head-Start: </a:t>
            </a:r>
            <a:r>
              <a:rPr lang="en-US" sz="1100" dirty="0">
                <a:latin typeface="Arial" panose="020B0604020202020204" pitchFamily="34" charset="0"/>
                <a:cs typeface="Arial" panose="020B0604020202020204" pitchFamily="34" charset="0"/>
              </a:rPr>
              <a:t>Our South African headquarters provide the fastest vaccine approval pathway on the continent.</a:t>
            </a:r>
          </a:p>
        </p:txBody>
      </p:sp>
      <p:grpSp>
        <p:nvGrpSpPr>
          <p:cNvPr id="7" name="Group 6">
            <a:extLst>
              <a:ext uri="{FF2B5EF4-FFF2-40B4-BE49-F238E27FC236}">
                <a16:creationId xmlns:a16="http://schemas.microsoft.com/office/drawing/2014/main" id="{53FA0458-D0C9-D2AD-5562-5CD9A218A325}"/>
              </a:ext>
            </a:extLst>
          </p:cNvPr>
          <p:cNvGrpSpPr/>
          <p:nvPr/>
        </p:nvGrpSpPr>
        <p:grpSpPr>
          <a:xfrm>
            <a:off x="3116985" y="5795995"/>
            <a:ext cx="3226853" cy="965325"/>
            <a:chOff x="5242473" y="1731"/>
            <a:chExt cx="932534" cy="930579"/>
          </a:xfrm>
        </p:grpSpPr>
        <p:sp>
          <p:nvSpPr>
            <p:cNvPr id="8" name="Flowchart: Alternate Process 7">
              <a:extLst>
                <a:ext uri="{FF2B5EF4-FFF2-40B4-BE49-F238E27FC236}">
                  <a16:creationId xmlns:a16="http://schemas.microsoft.com/office/drawing/2014/main" id="{971D6FB9-7D13-0950-5F32-286C3C9CD461}"/>
                </a:ext>
              </a:extLst>
            </p:cNvPr>
            <p:cNvSpPr/>
            <p:nvPr/>
          </p:nvSpPr>
          <p:spPr>
            <a:xfrm rot="5400000">
              <a:off x="5243450" y="754"/>
              <a:ext cx="930579" cy="932534"/>
            </a:xfrm>
            <a:prstGeom prst="flowChartAlternateProcess">
              <a:avLst/>
            </a:prstGeom>
            <a:solidFill>
              <a:schemeClr val="bg2">
                <a:lumMod val="90000"/>
              </a:schemeClr>
            </a:solidFill>
          </p:spPr>
          <p:style>
            <a:lnRef idx="2">
              <a:schemeClr val="lt1">
                <a:hueOff val="0"/>
                <a:satOff val="0"/>
                <a:lumOff val="0"/>
                <a:alphaOff val="0"/>
              </a:schemeClr>
            </a:lnRef>
            <a:fillRef idx="1">
              <a:schemeClr val="accent3">
                <a:hueOff val="-11652404"/>
                <a:satOff val="33407"/>
                <a:lumOff val="27059"/>
                <a:alphaOff val="0"/>
              </a:schemeClr>
            </a:fillRef>
            <a:effectRef idx="0">
              <a:schemeClr val="accent3">
                <a:hueOff val="-11652404"/>
                <a:satOff val="33407"/>
                <a:lumOff val="27059"/>
                <a:alphaOff val="0"/>
              </a:schemeClr>
            </a:effectRef>
            <a:fontRef idx="minor">
              <a:schemeClr val="lt1"/>
            </a:fontRef>
          </p:style>
          <p:txBody>
            <a:bodyPr/>
            <a:lstStyle/>
            <a:p>
              <a:endParaRPr lang="en-IN" sz="1100">
                <a:solidFill>
                  <a:schemeClr val="tx1"/>
                </a:solidFill>
                <a:latin typeface="Arial" panose="020B0604020202020204" pitchFamily="34" charset="0"/>
                <a:cs typeface="Arial" panose="020B0604020202020204" pitchFamily="34" charset="0"/>
              </a:endParaRPr>
            </a:p>
          </p:txBody>
        </p:sp>
        <p:sp>
          <p:nvSpPr>
            <p:cNvPr id="9" name="Flowchart: Alternate Process 4">
              <a:extLst>
                <a:ext uri="{FF2B5EF4-FFF2-40B4-BE49-F238E27FC236}">
                  <a16:creationId xmlns:a16="http://schemas.microsoft.com/office/drawing/2014/main" id="{51FB3C22-8E61-513C-C6DA-E395D0266940}"/>
                </a:ext>
              </a:extLst>
            </p:cNvPr>
            <p:cNvSpPr txBox="1"/>
            <p:nvPr/>
          </p:nvSpPr>
          <p:spPr>
            <a:xfrm>
              <a:off x="5287899" y="47157"/>
              <a:ext cx="841682" cy="7765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1100" b="1" kern="1200" dirty="0">
                  <a:solidFill>
                    <a:schemeClr val="tx1"/>
                  </a:solidFill>
                  <a:latin typeface="Arial" panose="020B0604020202020204" pitchFamily="34" charset="0"/>
                  <a:cs typeface="Arial" panose="020B0604020202020204" pitchFamily="34" charset="0"/>
                </a:rPr>
                <a:t>Secondary objective</a:t>
              </a:r>
            </a:p>
            <a:p>
              <a:pPr marL="0" lvl="0" indent="0" algn="ctr" defTabSz="266700">
                <a:lnSpc>
                  <a:spcPct val="90000"/>
                </a:lnSpc>
                <a:spcBef>
                  <a:spcPct val="0"/>
                </a:spcBef>
                <a:spcAft>
                  <a:spcPct val="35000"/>
                </a:spcAft>
                <a:buNone/>
              </a:pPr>
              <a:r>
                <a:rPr lang="en-US" sz="1100" kern="1200" dirty="0">
                  <a:solidFill>
                    <a:schemeClr val="tx1"/>
                  </a:solidFill>
                  <a:latin typeface="Arial" panose="020B0604020202020204" pitchFamily="34" charset="0"/>
                  <a:cs typeface="Arial" panose="020B0604020202020204" pitchFamily="34" charset="0"/>
                </a:rPr>
                <a:t> Lower unit cost and capital cost through API and yield gains, corridor pricing, and last-mile reliability.</a:t>
              </a:r>
              <a:endParaRPr lang="en-IN" sz="1100" kern="1200" dirty="0">
                <a:solidFill>
                  <a:schemeClr val="tx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C3780724-DA09-CE15-6F23-B0035DCDEDFF}"/>
              </a:ext>
            </a:extLst>
          </p:cNvPr>
          <p:cNvGrpSpPr/>
          <p:nvPr/>
        </p:nvGrpSpPr>
        <p:grpSpPr>
          <a:xfrm>
            <a:off x="80391" y="5795995"/>
            <a:ext cx="2966489" cy="978727"/>
            <a:chOff x="3316" y="1732"/>
            <a:chExt cx="931333" cy="930579"/>
          </a:xfrm>
          <a:solidFill>
            <a:schemeClr val="bg2">
              <a:lumMod val="75000"/>
            </a:schemeClr>
          </a:solidFill>
        </p:grpSpPr>
        <p:sp>
          <p:nvSpPr>
            <p:cNvPr id="12" name="Flowchart: Alternate Process 11">
              <a:extLst>
                <a:ext uri="{FF2B5EF4-FFF2-40B4-BE49-F238E27FC236}">
                  <a16:creationId xmlns:a16="http://schemas.microsoft.com/office/drawing/2014/main" id="{EB60824A-2ABE-A0DB-F4D8-850F76CE1706}"/>
                </a:ext>
              </a:extLst>
            </p:cNvPr>
            <p:cNvSpPr/>
            <p:nvPr/>
          </p:nvSpPr>
          <p:spPr>
            <a:xfrm rot="16200000">
              <a:off x="3693" y="1355"/>
              <a:ext cx="930579" cy="931333"/>
            </a:xfrm>
            <a:prstGeom prst="flowChartAlternateProcess">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IN" sz="1100">
                <a:solidFill>
                  <a:schemeClr val="tx1"/>
                </a:solidFill>
                <a:latin typeface="Arial" panose="020B0604020202020204" pitchFamily="34" charset="0"/>
                <a:cs typeface="Arial" panose="020B0604020202020204" pitchFamily="34" charset="0"/>
              </a:endParaRPr>
            </a:p>
          </p:txBody>
        </p:sp>
        <p:sp>
          <p:nvSpPr>
            <p:cNvPr id="13" name="Flowchart: Alternate Process 4">
              <a:extLst>
                <a:ext uri="{FF2B5EF4-FFF2-40B4-BE49-F238E27FC236}">
                  <a16:creationId xmlns:a16="http://schemas.microsoft.com/office/drawing/2014/main" id="{B2E6B31C-BAD7-9BCA-24A8-11B264BE9C21}"/>
                </a:ext>
              </a:extLst>
            </p:cNvPr>
            <p:cNvSpPr txBox="1"/>
            <p:nvPr/>
          </p:nvSpPr>
          <p:spPr>
            <a:xfrm>
              <a:off x="48742" y="47159"/>
              <a:ext cx="840481" cy="8057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1100" b="1" kern="1200" dirty="0">
                  <a:solidFill>
                    <a:schemeClr val="tx1"/>
                  </a:solidFill>
                  <a:latin typeface="Arial" panose="020B0604020202020204" pitchFamily="34" charset="0"/>
                  <a:cs typeface="Arial" panose="020B0604020202020204" pitchFamily="34" charset="0"/>
                </a:rPr>
                <a:t>Primary objective</a:t>
              </a:r>
            </a:p>
            <a:p>
              <a:pPr marL="0" lvl="0" indent="0" algn="ctr" defTabSz="266700">
                <a:lnSpc>
                  <a:spcPct val="90000"/>
                </a:lnSpc>
                <a:spcBef>
                  <a:spcPct val="0"/>
                </a:spcBef>
                <a:spcAft>
                  <a:spcPct val="35000"/>
                </a:spcAft>
                <a:buNone/>
              </a:pPr>
              <a:r>
                <a:rPr lang="en-US" sz="1100" kern="1200" dirty="0">
                  <a:solidFill>
                    <a:schemeClr val="tx1"/>
                  </a:solidFill>
                  <a:latin typeface="Arial" panose="020B0604020202020204" pitchFamily="34" charset="0"/>
                  <a:cs typeface="Arial" panose="020B0604020202020204" pitchFamily="34" charset="0"/>
                </a:rPr>
                <a:t> Secure financeable, resilient local vaccine capacity delivering pooled-contract volumes toward Africa’s Vision 2040.</a:t>
              </a:r>
              <a:endParaRPr lang="en-IN" sz="1100" kern="1200" dirty="0">
                <a:solidFill>
                  <a:schemeClr val="tx1"/>
                </a:solidFill>
                <a:latin typeface="Arial" panose="020B0604020202020204" pitchFamily="34" charset="0"/>
                <a:cs typeface="Arial" panose="020B0604020202020204" pitchFamily="34" charset="0"/>
              </a:endParaRPr>
            </a:p>
          </p:txBody>
        </p:sp>
      </p:grpSp>
      <p:sp>
        <p:nvSpPr>
          <p:cNvPr id="20" name="Rectangle: Top Corners Snipped 19">
            <a:extLst>
              <a:ext uri="{FF2B5EF4-FFF2-40B4-BE49-F238E27FC236}">
                <a16:creationId xmlns:a16="http://schemas.microsoft.com/office/drawing/2014/main" id="{42E286CE-ED30-9E5F-0D28-320D9852C55F}"/>
              </a:ext>
            </a:extLst>
          </p:cNvPr>
          <p:cNvSpPr/>
          <p:nvPr/>
        </p:nvSpPr>
        <p:spPr>
          <a:xfrm>
            <a:off x="6938290" y="5996404"/>
            <a:ext cx="4865973" cy="810887"/>
          </a:xfrm>
          <a:prstGeom prst="snip2Same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95000"/>
                    <a:lumOff val="5000"/>
                  </a:schemeClr>
                </a:solidFill>
                <a:latin typeface="Arial" panose="020B0604020202020204" pitchFamily="34" charset="0"/>
                <a:cs typeface="Arial" panose="020B0604020202020204" pitchFamily="34" charset="0"/>
              </a:rPr>
              <a:t>Secondary Research </a:t>
            </a:r>
            <a:br>
              <a:rPr lang="en-US" sz="1200" dirty="0">
                <a:solidFill>
                  <a:schemeClr val="tx1">
                    <a:lumMod val="95000"/>
                    <a:lumOff val="5000"/>
                  </a:schemeClr>
                </a:solidFill>
                <a:latin typeface="Arial" panose="020B0604020202020204" pitchFamily="34" charset="0"/>
                <a:cs typeface="Arial" panose="020B0604020202020204" pitchFamily="34" charset="0"/>
              </a:rPr>
            </a:br>
            <a:r>
              <a:rPr lang="en-US" sz="1200" dirty="0">
                <a:solidFill>
                  <a:schemeClr val="tx1">
                    <a:lumMod val="95000"/>
                    <a:lumOff val="5000"/>
                  </a:schemeClr>
                </a:solidFill>
                <a:latin typeface="Arial" panose="020B0604020202020204" pitchFamily="34" charset="0"/>
                <a:cs typeface="Arial" panose="020B0604020202020204" pitchFamily="34" charset="0"/>
              </a:rPr>
              <a:t>We synthesized UN births, WHO coverage, UNICEF awards, CIF tariffs, tender data into Excel formulas validating demand, pricing, financing, corridors.</a:t>
            </a:r>
            <a:endParaRPr lang="en-IN" sz="1200" dirty="0">
              <a:solidFill>
                <a:schemeClr val="tx1">
                  <a:lumMod val="95000"/>
                  <a:lumOff val="5000"/>
                </a:schemeClr>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B2663B59-830D-B4B1-ABAE-26AD18C4368E}"/>
              </a:ext>
            </a:extLst>
          </p:cNvPr>
          <p:cNvCxnSpPr>
            <a:cxnSpLocks/>
          </p:cNvCxnSpPr>
          <p:nvPr/>
        </p:nvCxnSpPr>
        <p:spPr>
          <a:xfrm>
            <a:off x="1247775" y="494325"/>
            <a:ext cx="985723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85521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tile tx="0" ty="0" sx="100000" sy="100000" flip="none" algn="tl"/>
        </a:blipFill>
        <a:effectLst/>
      </p:bgPr>
    </p:bg>
    <p:spTree>
      <p:nvGrpSpPr>
        <p:cNvPr id="1" name="">
          <a:extLst>
            <a:ext uri="{FF2B5EF4-FFF2-40B4-BE49-F238E27FC236}">
              <a16:creationId xmlns:a16="http://schemas.microsoft.com/office/drawing/2014/main" id="{8CADB873-22A1-DE03-D149-CFB4FF083A2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3A4B0C-7DA0-B212-07C4-78C949397A2E}"/>
              </a:ext>
            </a:extLst>
          </p:cNvPr>
          <p:cNvSpPr>
            <a:spLocks noGrp="1"/>
          </p:cNvSpPr>
          <p:nvPr>
            <p:ph type="title"/>
          </p:nvPr>
        </p:nvSpPr>
        <p:spPr>
          <a:xfrm>
            <a:off x="1747648" y="29813"/>
            <a:ext cx="9631680" cy="602963"/>
          </a:xfrm>
        </p:spPr>
        <p:txBody>
          <a:bodyPr/>
          <a:lstStyle/>
          <a:p>
            <a:r>
              <a:rPr lang="en-US" sz="2400" dirty="0">
                <a:solidFill>
                  <a:schemeClr val="bg2">
                    <a:lumMod val="10000"/>
                  </a:schemeClr>
                </a:solidFill>
                <a:latin typeface="Arial" panose="020B0604020202020204" pitchFamily="34" charset="0"/>
                <a:cs typeface="Arial" panose="020B0604020202020204" pitchFamily="34" charset="0"/>
              </a:rPr>
              <a:t>Simple Strategy II: Where the doses are (buys and scale)</a:t>
            </a:r>
          </a:p>
        </p:txBody>
      </p:sp>
      <p:sp>
        <p:nvSpPr>
          <p:cNvPr id="9" name="Text Placeholder 6">
            <a:extLst>
              <a:ext uri="{FF2B5EF4-FFF2-40B4-BE49-F238E27FC236}">
                <a16:creationId xmlns:a16="http://schemas.microsoft.com/office/drawing/2014/main" id="{44B2EEB7-8882-B07E-0761-B88C31C16268}"/>
              </a:ext>
            </a:extLst>
          </p:cNvPr>
          <p:cNvSpPr>
            <a:spLocks noGrp="1"/>
          </p:cNvSpPr>
          <p:nvPr>
            <p:ph type="body" sz="quarter" idx="12"/>
          </p:nvPr>
        </p:nvSpPr>
        <p:spPr>
          <a:xfrm>
            <a:off x="0" y="858794"/>
            <a:ext cx="5497559" cy="1514583"/>
          </a:xfrm>
          <a:ln w="19050">
            <a:solidFill>
              <a:schemeClr val="tx1"/>
            </a:solidFill>
            <a:prstDash val="sysDot"/>
          </a:ln>
        </p:spPr>
        <p:txBody>
          <a:bodyPr/>
          <a:lstStyle/>
          <a:p>
            <a:pPr marL="285750" indent="-285750" algn="just">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The United Nations Children’s Fund anchors the base volume each year, with African pooled procurement as the second growth engine. </a:t>
            </a:r>
          </a:p>
          <a:p>
            <a:pPr marL="285750" indent="-285750" algn="just">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The largest birth cohorts with high vaccination coverage are the fastest wins because programs are stable and forecasting is reliable. Entering through pooled tenders first and then add targeted bilateral tenders where delivery schedules and funding are dependable.</a:t>
            </a:r>
          </a:p>
          <a:p>
            <a:pPr marL="285750" indent="-285750" algn="just">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Our first three product types are aligned with these routine immunization pools to maximize line utilization and tender win-rate.</a:t>
            </a:r>
          </a:p>
        </p:txBody>
      </p:sp>
      <p:sp>
        <p:nvSpPr>
          <p:cNvPr id="12" name="Text Placeholder 6">
            <a:extLst>
              <a:ext uri="{FF2B5EF4-FFF2-40B4-BE49-F238E27FC236}">
                <a16:creationId xmlns:a16="http://schemas.microsoft.com/office/drawing/2014/main" id="{75DDFF23-3ED3-B4EA-97E5-8F5C564A035E}"/>
              </a:ext>
            </a:extLst>
          </p:cNvPr>
          <p:cNvSpPr txBox="1">
            <a:spLocks/>
          </p:cNvSpPr>
          <p:nvPr/>
        </p:nvSpPr>
        <p:spPr>
          <a:xfrm>
            <a:off x="4582587" y="4082899"/>
            <a:ext cx="3116711" cy="1964774"/>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solidFill>
                  <a:schemeClr val="tx1">
                    <a:lumMod val="95000"/>
                    <a:lumOff val="5000"/>
                  </a:schemeClr>
                </a:solidFill>
                <a:latin typeface="Arial" panose="020B0604020202020204" pitchFamily="34" charset="0"/>
                <a:cs typeface="Arial" panose="020B0604020202020204" pitchFamily="34" charset="0"/>
              </a:rPr>
              <a:t>Taking a scientific deep dive into money making with pinpointing exact vaccines</a:t>
            </a:r>
            <a:r>
              <a:rPr lang="en-US" sz="1100" dirty="0">
                <a:solidFill>
                  <a:schemeClr val="tx1">
                    <a:lumMod val="95000"/>
                    <a:lumOff val="5000"/>
                  </a:schemeClr>
                </a:solidFill>
                <a:latin typeface="Arial" panose="020B0604020202020204" pitchFamily="34" charset="0"/>
                <a:cs typeface="Arial" panose="020B0604020202020204" pitchFamily="34" charset="0"/>
              </a:rPr>
              <a:t>;</a:t>
            </a:r>
          </a:p>
          <a:p>
            <a:pPr marL="0" indent="0">
              <a:buNone/>
            </a:pPr>
            <a:r>
              <a:rPr lang="en-US" sz="1100" dirty="0">
                <a:solidFill>
                  <a:schemeClr val="tx1">
                    <a:lumMod val="95000"/>
                    <a:lumOff val="5000"/>
                  </a:schemeClr>
                </a:solidFill>
                <a:latin typeface="Arial" panose="020B0604020202020204" pitchFamily="34" charset="0"/>
                <a:cs typeface="Arial" panose="020B0604020202020204" pitchFamily="34" charset="0"/>
              </a:rPr>
              <a:t>Stacked bars show which product types pay the bills. Pneumococcal conjugate and the combined diphtheria-tetanus-pertussis-hepatitis B-</a:t>
            </a:r>
            <a:r>
              <a:rPr lang="en-US" sz="1100" dirty="0" err="1">
                <a:solidFill>
                  <a:schemeClr val="tx1">
                    <a:lumMod val="95000"/>
                    <a:lumOff val="5000"/>
                  </a:schemeClr>
                </a:solidFill>
                <a:latin typeface="Arial" panose="020B0604020202020204" pitchFamily="34" charset="0"/>
                <a:cs typeface="Arial" panose="020B0604020202020204" pitchFamily="34" charset="0"/>
              </a:rPr>
              <a:t>Haemophilus</a:t>
            </a:r>
            <a:r>
              <a:rPr lang="en-US" sz="1100" dirty="0">
                <a:solidFill>
                  <a:schemeClr val="tx1">
                    <a:lumMod val="95000"/>
                    <a:lumOff val="5000"/>
                  </a:schemeClr>
                </a:solidFill>
                <a:latin typeface="Arial" panose="020B0604020202020204" pitchFamily="34" charset="0"/>
                <a:cs typeface="Arial" panose="020B0604020202020204" pitchFamily="34" charset="0"/>
              </a:rPr>
              <a:t> influenzae type b vaccine dominate revenue. </a:t>
            </a:r>
          </a:p>
          <a:p>
            <a:pPr marL="0" indent="0">
              <a:buNone/>
            </a:pPr>
            <a:r>
              <a:rPr lang="en-US" sz="1100" dirty="0">
                <a:solidFill>
                  <a:schemeClr val="tx1">
                    <a:lumMod val="95000"/>
                    <a:lumOff val="5000"/>
                  </a:schemeClr>
                </a:solidFill>
                <a:latin typeface="Arial" panose="020B0604020202020204" pitchFamily="34" charset="0"/>
                <a:cs typeface="Arial" panose="020B0604020202020204" pitchFamily="34" charset="0"/>
              </a:rPr>
              <a:t>This could be a focal point that the first three products </a:t>
            </a:r>
            <a:r>
              <a:rPr lang="en-IN" sz="1100" dirty="0">
                <a:solidFill>
                  <a:schemeClr val="tx1">
                    <a:lumMod val="95000"/>
                    <a:lumOff val="5000"/>
                  </a:schemeClr>
                </a:solidFill>
                <a:latin typeface="Arial" panose="020B0604020202020204" pitchFamily="34" charset="0"/>
                <a:cs typeface="Arial" panose="020B0604020202020204" pitchFamily="34" charset="0"/>
              </a:rPr>
              <a:t>types mirror routine immunization demand.</a:t>
            </a:r>
          </a:p>
        </p:txBody>
      </p:sp>
      <p:sp>
        <p:nvSpPr>
          <p:cNvPr id="17" name="Text Placeholder 6">
            <a:extLst>
              <a:ext uri="{FF2B5EF4-FFF2-40B4-BE49-F238E27FC236}">
                <a16:creationId xmlns:a16="http://schemas.microsoft.com/office/drawing/2014/main" id="{C34CEDF0-5B17-A361-DBFF-DE1D43B2B1BE}"/>
              </a:ext>
            </a:extLst>
          </p:cNvPr>
          <p:cNvSpPr txBox="1">
            <a:spLocks/>
          </p:cNvSpPr>
          <p:nvPr/>
        </p:nvSpPr>
        <p:spPr>
          <a:xfrm>
            <a:off x="8000999" y="6161035"/>
            <a:ext cx="4117848" cy="658904"/>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000" dirty="0">
                <a:solidFill>
                  <a:schemeClr val="tx1">
                    <a:lumMod val="95000"/>
                    <a:lumOff val="5000"/>
                  </a:schemeClr>
                </a:solidFill>
                <a:latin typeface="Arial" panose="020B0604020202020204" pitchFamily="34" charset="0"/>
                <a:cs typeface="Arial" panose="020B0604020202020204" pitchFamily="34" charset="0"/>
              </a:rPr>
              <a:t>Each </a:t>
            </a:r>
            <a:r>
              <a:rPr lang="en-US" sz="1000" b="1" dirty="0">
                <a:solidFill>
                  <a:schemeClr val="tx1">
                    <a:lumMod val="95000"/>
                    <a:lumOff val="5000"/>
                  </a:schemeClr>
                </a:solidFill>
                <a:latin typeface="Arial" panose="020B0604020202020204" pitchFamily="34" charset="0"/>
                <a:cs typeface="Arial" panose="020B0604020202020204" pitchFamily="34" charset="0"/>
              </a:rPr>
              <a:t>bubble is a country cell</a:t>
            </a:r>
            <a:r>
              <a:rPr lang="en-US" sz="1000" dirty="0">
                <a:solidFill>
                  <a:schemeClr val="tx1">
                    <a:lumMod val="95000"/>
                    <a:lumOff val="5000"/>
                  </a:schemeClr>
                </a:solidFill>
                <a:latin typeface="Arial" panose="020B0604020202020204" pitchFamily="34" charset="0"/>
                <a:cs typeface="Arial" panose="020B0604020202020204" pitchFamily="34" charset="0"/>
              </a:rPr>
              <a:t>. Right and high means high coverage and big birth cohort. The largest bubbles in that quadrant are our ‘go-first’ cells because programs are stable and volumes lock in quickly.</a:t>
            </a:r>
            <a:endParaRPr lang="en-IN" sz="10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0" name="Text Placeholder 6">
            <a:extLst>
              <a:ext uri="{FF2B5EF4-FFF2-40B4-BE49-F238E27FC236}">
                <a16:creationId xmlns:a16="http://schemas.microsoft.com/office/drawing/2014/main" id="{091318BD-C8DF-31F9-DF63-C8107F6E2864}"/>
              </a:ext>
            </a:extLst>
          </p:cNvPr>
          <p:cNvSpPr txBox="1">
            <a:spLocks/>
          </p:cNvSpPr>
          <p:nvPr/>
        </p:nvSpPr>
        <p:spPr>
          <a:xfrm>
            <a:off x="9838944" y="850393"/>
            <a:ext cx="2208166" cy="2489992"/>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100" b="1" dirty="0">
                <a:solidFill>
                  <a:schemeClr val="tx1">
                    <a:lumMod val="95000"/>
                    <a:lumOff val="5000"/>
                  </a:schemeClr>
                </a:solidFill>
                <a:latin typeface="Arial" panose="020B0604020202020204" pitchFamily="34" charset="0"/>
                <a:cs typeface="Arial" panose="020B0604020202020204" pitchFamily="34" charset="0"/>
              </a:rPr>
              <a:t>Each stacked bar shows total doses by channel</a:t>
            </a:r>
            <a:r>
              <a:rPr lang="en-US" sz="1100" dirty="0">
                <a:solidFill>
                  <a:schemeClr val="tx1">
                    <a:lumMod val="95000"/>
                    <a:lumOff val="5000"/>
                  </a:schemeClr>
                </a:solidFill>
                <a:latin typeface="Arial" panose="020B0604020202020204" pitchFamily="34" charset="0"/>
                <a:cs typeface="Arial" panose="020B0604020202020204" pitchFamily="34" charset="0"/>
              </a:rPr>
              <a:t>. The red layer (United Nations Children’s Fund) is the largest every year; blue (African pooled procurement) grows; orange and green (bilateral) are smaller. </a:t>
            </a:r>
          </a:p>
          <a:p>
            <a:pPr marL="285750" indent="-285750">
              <a:buFont typeface="Arial" panose="020B0604020202020204" pitchFamily="34" charset="0"/>
              <a:buChar char="•"/>
            </a:pPr>
            <a:r>
              <a:rPr lang="en-US" sz="1100" dirty="0">
                <a:solidFill>
                  <a:schemeClr val="tx1">
                    <a:lumMod val="95000"/>
                    <a:lumOff val="5000"/>
                  </a:schemeClr>
                </a:solidFill>
                <a:latin typeface="Arial" panose="020B0604020202020204" pitchFamily="34" charset="0"/>
                <a:cs typeface="Arial" panose="020B0604020202020204" pitchFamily="34" charset="0"/>
              </a:rPr>
              <a:t>The height proves scale; the layers show why we build our offtake around pooled demand.</a:t>
            </a:r>
            <a:endParaRPr lang="en-IN" sz="11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Title 4">
            <a:extLst>
              <a:ext uri="{FF2B5EF4-FFF2-40B4-BE49-F238E27FC236}">
                <a16:creationId xmlns:a16="http://schemas.microsoft.com/office/drawing/2014/main" id="{C72E1D5F-A691-4B75-2A94-6E1BE194D02D}"/>
              </a:ext>
            </a:extLst>
          </p:cNvPr>
          <p:cNvSpPr txBox="1">
            <a:spLocks/>
          </p:cNvSpPr>
          <p:nvPr/>
        </p:nvSpPr>
        <p:spPr>
          <a:xfrm>
            <a:off x="941832" y="530352"/>
            <a:ext cx="10954512" cy="457200"/>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1600" dirty="0">
                <a:solidFill>
                  <a:schemeClr val="tx1">
                    <a:lumMod val="95000"/>
                    <a:lumOff val="5000"/>
                  </a:schemeClr>
                </a:solidFill>
                <a:latin typeface="Arial" panose="020B0604020202020204" pitchFamily="34" charset="0"/>
                <a:cs typeface="Arial" panose="020B0604020202020204" pitchFamily="34" charset="0"/>
              </a:rPr>
              <a:t>Pooled procurement gives dependable base demand and big birth cohorts at high coverage convert fastest.</a:t>
            </a:r>
          </a:p>
        </p:txBody>
      </p:sp>
      <p:pic>
        <p:nvPicPr>
          <p:cNvPr id="7" name="Picture 6">
            <a:extLst>
              <a:ext uri="{FF2B5EF4-FFF2-40B4-BE49-F238E27FC236}">
                <a16:creationId xmlns:a16="http://schemas.microsoft.com/office/drawing/2014/main" id="{602CBE15-9A60-783A-8C5D-03014FE720AC}"/>
              </a:ext>
            </a:extLst>
          </p:cNvPr>
          <p:cNvPicPr>
            <a:picLocks noChangeAspect="1"/>
          </p:cNvPicPr>
          <p:nvPr/>
        </p:nvPicPr>
        <p:blipFill>
          <a:blip r:embed="rId4">
            <a:clrChange>
              <a:clrFrom>
                <a:srgbClr val="FFFFFF"/>
              </a:clrFrom>
              <a:clrTo>
                <a:srgbClr val="FFFFFF">
                  <a:alpha val="0"/>
                </a:srgbClr>
              </a:clrTo>
            </a:clrChange>
          </a:blip>
          <a:srcRect l="690" t="1283" r="1531" b="4363"/>
          <a:stretch>
            <a:fillRect/>
          </a:stretch>
        </p:blipFill>
        <p:spPr>
          <a:xfrm>
            <a:off x="5648325" y="850393"/>
            <a:ext cx="3751162" cy="2489992"/>
          </a:xfrm>
          <a:prstGeom prst="rect">
            <a:avLst/>
          </a:prstGeom>
          <a:ln w="19050">
            <a:noFill/>
            <a:prstDash val="sysDot"/>
          </a:ln>
        </p:spPr>
      </p:pic>
      <p:pic>
        <p:nvPicPr>
          <p:cNvPr id="10" name="Picture 9">
            <a:extLst>
              <a:ext uri="{FF2B5EF4-FFF2-40B4-BE49-F238E27FC236}">
                <a16:creationId xmlns:a16="http://schemas.microsoft.com/office/drawing/2014/main" id="{A22FF188-1E9A-A941-63F5-6ED2474DFA24}"/>
              </a:ext>
            </a:extLst>
          </p:cNvPr>
          <p:cNvPicPr>
            <a:picLocks noChangeAspect="1"/>
          </p:cNvPicPr>
          <p:nvPr/>
        </p:nvPicPr>
        <p:blipFill>
          <a:blip r:embed="rId5">
            <a:clrChange>
              <a:clrFrom>
                <a:srgbClr val="FFFFFF"/>
              </a:clrFrom>
              <a:clrTo>
                <a:srgbClr val="FFFFFF">
                  <a:alpha val="0"/>
                </a:srgbClr>
              </a:clrTo>
            </a:clrChange>
          </a:blip>
          <a:srcRect l="590" t="1283" r="1336" b="3874"/>
          <a:stretch>
            <a:fillRect/>
          </a:stretch>
        </p:blipFill>
        <p:spPr>
          <a:xfrm>
            <a:off x="0" y="3611679"/>
            <a:ext cx="4259017" cy="3131889"/>
          </a:xfrm>
          <a:prstGeom prst="rect">
            <a:avLst/>
          </a:prstGeom>
          <a:ln w="19050">
            <a:noFill/>
            <a:prstDash val="sysDot"/>
          </a:ln>
        </p:spPr>
      </p:pic>
      <p:pic>
        <p:nvPicPr>
          <p:cNvPr id="14" name="Picture 13">
            <a:extLst>
              <a:ext uri="{FF2B5EF4-FFF2-40B4-BE49-F238E27FC236}">
                <a16:creationId xmlns:a16="http://schemas.microsoft.com/office/drawing/2014/main" id="{2D3E2A70-0C8B-F25E-81ED-C5B9C5A83FC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028433" y="3586036"/>
            <a:ext cx="4136135" cy="2397767"/>
          </a:xfrm>
          <a:prstGeom prst="rect">
            <a:avLst/>
          </a:prstGeom>
          <a:ln w="19050">
            <a:noFill/>
            <a:prstDash val="sysDot"/>
          </a:ln>
        </p:spPr>
      </p:pic>
      <p:cxnSp>
        <p:nvCxnSpPr>
          <p:cNvPr id="2" name="Straight Connector 1">
            <a:extLst>
              <a:ext uri="{FF2B5EF4-FFF2-40B4-BE49-F238E27FC236}">
                <a16:creationId xmlns:a16="http://schemas.microsoft.com/office/drawing/2014/main" id="{91F87B09-E4EE-74B1-3662-9422BFE2F7D8}"/>
              </a:ext>
            </a:extLst>
          </p:cNvPr>
          <p:cNvCxnSpPr>
            <a:cxnSpLocks/>
          </p:cNvCxnSpPr>
          <p:nvPr/>
        </p:nvCxnSpPr>
        <p:spPr>
          <a:xfrm>
            <a:off x="73152" y="3517612"/>
            <a:ext cx="11973958"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8591ED3-4239-60BF-90AD-CD48209F172A}"/>
              </a:ext>
            </a:extLst>
          </p:cNvPr>
          <p:cNvSpPr/>
          <p:nvPr/>
        </p:nvSpPr>
        <p:spPr>
          <a:xfrm>
            <a:off x="60727" y="3020952"/>
            <a:ext cx="1390120" cy="40804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46" name="Arrow: Right 45">
            <a:extLst>
              <a:ext uri="{FF2B5EF4-FFF2-40B4-BE49-F238E27FC236}">
                <a16:creationId xmlns:a16="http://schemas.microsoft.com/office/drawing/2014/main" id="{AFCCB961-E1ED-4488-CB19-311350C08339}"/>
              </a:ext>
            </a:extLst>
          </p:cNvPr>
          <p:cNvSpPr/>
          <p:nvPr/>
        </p:nvSpPr>
        <p:spPr>
          <a:xfrm>
            <a:off x="9464054" y="1810612"/>
            <a:ext cx="310323" cy="21945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D45E8B24-18AB-1337-7C27-AF061463C53D}"/>
              </a:ext>
            </a:extLst>
          </p:cNvPr>
          <p:cNvSpPr/>
          <p:nvPr/>
        </p:nvSpPr>
        <p:spPr>
          <a:xfrm>
            <a:off x="4313884" y="4674211"/>
            <a:ext cx="256852" cy="236878"/>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Right 47">
            <a:extLst>
              <a:ext uri="{FF2B5EF4-FFF2-40B4-BE49-F238E27FC236}">
                <a16:creationId xmlns:a16="http://schemas.microsoft.com/office/drawing/2014/main" id="{EF1AF500-38F7-D6FD-5C54-C1A786E7F24C}"/>
              </a:ext>
            </a:extLst>
          </p:cNvPr>
          <p:cNvSpPr/>
          <p:nvPr/>
        </p:nvSpPr>
        <p:spPr>
          <a:xfrm rot="5400000">
            <a:off x="10009790" y="5975267"/>
            <a:ext cx="177229" cy="19431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C24041AD-0088-DBEF-F80F-2583D2C47010}"/>
              </a:ext>
            </a:extLst>
          </p:cNvPr>
          <p:cNvCxnSpPr>
            <a:cxnSpLocks/>
          </p:cNvCxnSpPr>
          <p:nvPr/>
        </p:nvCxnSpPr>
        <p:spPr>
          <a:xfrm>
            <a:off x="812672" y="437175"/>
            <a:ext cx="9857232" cy="0"/>
          </a:xfrm>
          <a:prstGeom prst="line">
            <a:avLst/>
          </a:prstGeom>
        </p:spPr>
        <p:style>
          <a:lnRef idx="3">
            <a:schemeClr val="dk1"/>
          </a:lnRef>
          <a:fillRef idx="0">
            <a:schemeClr val="dk1"/>
          </a:fillRef>
          <a:effectRef idx="2">
            <a:schemeClr val="dk1"/>
          </a:effectRef>
          <a:fontRef idx="minor">
            <a:schemeClr val="tx1"/>
          </a:fontRef>
        </p:style>
      </p:cxnSp>
      <p:grpSp>
        <p:nvGrpSpPr>
          <p:cNvPr id="6" name="Group 5">
            <a:extLst>
              <a:ext uri="{FF2B5EF4-FFF2-40B4-BE49-F238E27FC236}">
                <a16:creationId xmlns:a16="http://schemas.microsoft.com/office/drawing/2014/main" id="{5A4EC1DC-F12F-CAA1-CDC0-3DA6FA4AA5D5}"/>
              </a:ext>
            </a:extLst>
          </p:cNvPr>
          <p:cNvGrpSpPr/>
          <p:nvPr/>
        </p:nvGrpSpPr>
        <p:grpSpPr>
          <a:xfrm>
            <a:off x="165223" y="2484014"/>
            <a:ext cx="1061344" cy="856371"/>
            <a:chOff x="2215" y="169515"/>
            <a:chExt cx="559500" cy="1008220"/>
          </a:xfrm>
        </p:grpSpPr>
        <p:sp>
          <p:nvSpPr>
            <p:cNvPr id="43" name="Rectangle: Top Corners Snipped 42">
              <a:extLst>
                <a:ext uri="{FF2B5EF4-FFF2-40B4-BE49-F238E27FC236}">
                  <a16:creationId xmlns:a16="http://schemas.microsoft.com/office/drawing/2014/main" id="{13F7C63E-FF6B-8E21-E201-D920EF1BBE61}"/>
                </a:ext>
              </a:extLst>
            </p:cNvPr>
            <p:cNvSpPr/>
            <p:nvPr/>
          </p:nvSpPr>
          <p:spPr>
            <a:xfrm>
              <a:off x="2215" y="169515"/>
              <a:ext cx="559500" cy="1008220"/>
            </a:xfrm>
            <a:prstGeom prst="snip2Same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IN" sz="1000"/>
            </a:p>
          </p:txBody>
        </p:sp>
        <p:sp>
          <p:nvSpPr>
            <p:cNvPr id="45" name="Rectangle: Top Corners Snipped 4">
              <a:extLst>
                <a:ext uri="{FF2B5EF4-FFF2-40B4-BE49-F238E27FC236}">
                  <a16:creationId xmlns:a16="http://schemas.microsoft.com/office/drawing/2014/main" id="{1A2FED7E-7555-25D2-89DA-7CCBF96CD6AF}"/>
                </a:ext>
              </a:extLst>
            </p:cNvPr>
            <p:cNvSpPr txBox="1"/>
            <p:nvPr/>
          </p:nvSpPr>
          <p:spPr>
            <a:xfrm>
              <a:off x="48841" y="216141"/>
              <a:ext cx="466248" cy="9615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IN" sz="1000" kern="1200" dirty="0">
                  <a:latin typeface="Arial" panose="020B0604020202020204" pitchFamily="34" charset="0"/>
                  <a:cs typeface="Arial" panose="020B0604020202020204" pitchFamily="34" charset="0"/>
                </a:rPr>
                <a:t>Tender timing and budget slippage</a:t>
              </a:r>
            </a:p>
          </p:txBody>
        </p:sp>
      </p:grpSp>
      <p:grpSp>
        <p:nvGrpSpPr>
          <p:cNvPr id="8" name="Group 7">
            <a:extLst>
              <a:ext uri="{FF2B5EF4-FFF2-40B4-BE49-F238E27FC236}">
                <a16:creationId xmlns:a16="http://schemas.microsoft.com/office/drawing/2014/main" id="{FCAAD391-E105-D46D-9FD8-B5F6B2567EBE}"/>
              </a:ext>
            </a:extLst>
          </p:cNvPr>
          <p:cNvGrpSpPr/>
          <p:nvPr/>
        </p:nvGrpSpPr>
        <p:grpSpPr>
          <a:xfrm>
            <a:off x="1253067" y="2794995"/>
            <a:ext cx="324510" cy="324510"/>
            <a:chOff x="607147" y="511370"/>
            <a:chExt cx="324510" cy="324510"/>
          </a:xfrm>
        </p:grpSpPr>
        <p:sp>
          <p:nvSpPr>
            <p:cNvPr id="41" name="Plus Sign 40">
              <a:extLst>
                <a:ext uri="{FF2B5EF4-FFF2-40B4-BE49-F238E27FC236}">
                  <a16:creationId xmlns:a16="http://schemas.microsoft.com/office/drawing/2014/main" id="{3795E4F9-5E18-C0CF-D18A-7306D66B5A0D}"/>
                </a:ext>
              </a:extLst>
            </p:cNvPr>
            <p:cNvSpPr/>
            <p:nvPr/>
          </p:nvSpPr>
          <p:spPr>
            <a:xfrm>
              <a:off x="607147" y="511370"/>
              <a:ext cx="324510" cy="324510"/>
            </a:xfrm>
            <a:prstGeom prst="mathPlus">
              <a:avLst/>
            </a:pr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IN"/>
            </a:p>
          </p:txBody>
        </p:sp>
        <p:sp>
          <p:nvSpPr>
            <p:cNvPr id="42" name="Plus Sign 6">
              <a:extLst>
                <a:ext uri="{FF2B5EF4-FFF2-40B4-BE49-F238E27FC236}">
                  <a16:creationId xmlns:a16="http://schemas.microsoft.com/office/drawing/2014/main" id="{D6788A37-9C4E-325E-B31F-8099962EC02F}"/>
                </a:ext>
              </a:extLst>
            </p:cNvPr>
            <p:cNvSpPr txBox="1"/>
            <p:nvPr/>
          </p:nvSpPr>
          <p:spPr>
            <a:xfrm>
              <a:off x="650161" y="635463"/>
              <a:ext cx="238482" cy="763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DE4C792B-74A1-7F12-F616-F150A973F662}"/>
              </a:ext>
            </a:extLst>
          </p:cNvPr>
          <p:cNvGrpSpPr/>
          <p:nvPr/>
        </p:nvGrpSpPr>
        <p:grpSpPr>
          <a:xfrm>
            <a:off x="1571867" y="2484014"/>
            <a:ext cx="903430" cy="856367"/>
            <a:chOff x="937714" y="169515"/>
            <a:chExt cx="559500" cy="1008220"/>
          </a:xfrm>
        </p:grpSpPr>
        <p:sp>
          <p:nvSpPr>
            <p:cNvPr id="30" name="Rectangle: Top Corners Snipped 29">
              <a:extLst>
                <a:ext uri="{FF2B5EF4-FFF2-40B4-BE49-F238E27FC236}">
                  <a16:creationId xmlns:a16="http://schemas.microsoft.com/office/drawing/2014/main" id="{F6AD15BF-1CC7-5DDD-5FC4-8EBCB3057AFF}"/>
                </a:ext>
              </a:extLst>
            </p:cNvPr>
            <p:cNvSpPr/>
            <p:nvPr/>
          </p:nvSpPr>
          <p:spPr>
            <a:xfrm>
              <a:off x="937714" y="169515"/>
              <a:ext cx="559500" cy="1008220"/>
            </a:xfrm>
            <a:prstGeom prst="snip2SameRect">
              <a:avLst/>
            </a:prstGeom>
          </p:spPr>
          <p:style>
            <a:lnRef idx="2">
              <a:schemeClr val="lt1">
                <a:hueOff val="0"/>
                <a:satOff val="0"/>
                <a:lumOff val="0"/>
                <a:alphaOff val="0"/>
              </a:schemeClr>
            </a:lnRef>
            <a:fillRef idx="1">
              <a:schemeClr val="accent5">
                <a:hueOff val="1309345"/>
                <a:satOff val="-18809"/>
                <a:lumOff val="13659"/>
                <a:alphaOff val="0"/>
              </a:schemeClr>
            </a:fillRef>
            <a:effectRef idx="0">
              <a:schemeClr val="accent5">
                <a:hueOff val="1309345"/>
                <a:satOff val="-18809"/>
                <a:lumOff val="13659"/>
                <a:alphaOff val="0"/>
              </a:schemeClr>
            </a:effectRef>
            <a:fontRef idx="minor">
              <a:schemeClr val="lt1"/>
            </a:fontRef>
          </p:style>
          <p:txBody>
            <a:bodyPr/>
            <a:lstStyle/>
            <a:p>
              <a:endParaRPr lang="en-IN" sz="1000"/>
            </a:p>
          </p:txBody>
        </p:sp>
        <p:sp>
          <p:nvSpPr>
            <p:cNvPr id="40" name="Rectangle: Top Corners Snipped 8">
              <a:extLst>
                <a:ext uri="{FF2B5EF4-FFF2-40B4-BE49-F238E27FC236}">
                  <a16:creationId xmlns:a16="http://schemas.microsoft.com/office/drawing/2014/main" id="{425D1D2E-CA79-1A9A-D8C4-694862BD7BB5}"/>
                </a:ext>
              </a:extLst>
            </p:cNvPr>
            <p:cNvSpPr txBox="1"/>
            <p:nvPr/>
          </p:nvSpPr>
          <p:spPr>
            <a:xfrm>
              <a:off x="984340" y="216141"/>
              <a:ext cx="466248" cy="9615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IN" sz="1000" kern="1200" dirty="0">
                  <a:latin typeface="Arial" panose="020B0604020202020204" pitchFamily="34" charset="0"/>
                  <a:cs typeface="Arial" panose="020B0604020202020204" pitchFamily="34" charset="0"/>
                </a:rPr>
                <a:t>Exchange-rate shocks</a:t>
              </a:r>
            </a:p>
          </p:txBody>
        </p:sp>
      </p:grpSp>
      <p:grpSp>
        <p:nvGrpSpPr>
          <p:cNvPr id="13" name="Group 12">
            <a:extLst>
              <a:ext uri="{FF2B5EF4-FFF2-40B4-BE49-F238E27FC236}">
                <a16:creationId xmlns:a16="http://schemas.microsoft.com/office/drawing/2014/main" id="{0D894F93-4B66-9848-633A-591B27D37245}"/>
              </a:ext>
            </a:extLst>
          </p:cNvPr>
          <p:cNvGrpSpPr/>
          <p:nvPr/>
        </p:nvGrpSpPr>
        <p:grpSpPr>
          <a:xfrm>
            <a:off x="2521639" y="2825869"/>
            <a:ext cx="324510" cy="324510"/>
            <a:chOff x="1582022" y="511370"/>
            <a:chExt cx="324510" cy="324510"/>
          </a:xfrm>
        </p:grpSpPr>
        <p:sp>
          <p:nvSpPr>
            <p:cNvPr id="27" name="Plus Sign 26">
              <a:extLst>
                <a:ext uri="{FF2B5EF4-FFF2-40B4-BE49-F238E27FC236}">
                  <a16:creationId xmlns:a16="http://schemas.microsoft.com/office/drawing/2014/main" id="{73F96D2B-F1DC-72C0-7F81-4CEAB910E874}"/>
                </a:ext>
              </a:extLst>
            </p:cNvPr>
            <p:cNvSpPr/>
            <p:nvPr/>
          </p:nvSpPr>
          <p:spPr>
            <a:xfrm>
              <a:off x="1582022" y="511370"/>
              <a:ext cx="324510" cy="324510"/>
            </a:xfrm>
            <a:prstGeom prst="mathPlus">
              <a:avLst/>
            </a:prstGeom>
          </p:spPr>
          <p:style>
            <a:lnRef idx="0">
              <a:schemeClr val="lt1">
                <a:hueOff val="0"/>
                <a:satOff val="0"/>
                <a:lumOff val="0"/>
                <a:alphaOff val="0"/>
              </a:schemeClr>
            </a:lnRef>
            <a:fillRef idx="1">
              <a:schemeClr val="accent5">
                <a:hueOff val="1964017"/>
                <a:satOff val="-28213"/>
                <a:lumOff val="20489"/>
                <a:alphaOff val="0"/>
              </a:schemeClr>
            </a:fillRef>
            <a:effectRef idx="0">
              <a:schemeClr val="accent5">
                <a:hueOff val="1964017"/>
                <a:satOff val="-28213"/>
                <a:lumOff val="20489"/>
                <a:alphaOff val="0"/>
              </a:schemeClr>
            </a:effectRef>
            <a:fontRef idx="minor">
              <a:schemeClr val="lt1"/>
            </a:fontRef>
          </p:style>
          <p:txBody>
            <a:bodyPr/>
            <a:lstStyle/>
            <a:p>
              <a:endParaRPr lang="en-IN"/>
            </a:p>
          </p:txBody>
        </p:sp>
        <p:sp>
          <p:nvSpPr>
            <p:cNvPr id="29" name="Plus Sign 10">
              <a:extLst>
                <a:ext uri="{FF2B5EF4-FFF2-40B4-BE49-F238E27FC236}">
                  <a16:creationId xmlns:a16="http://schemas.microsoft.com/office/drawing/2014/main" id="{88F16702-58F2-B868-6DE0-4E23FDB78D8D}"/>
                </a:ext>
              </a:extLst>
            </p:cNvPr>
            <p:cNvSpPr txBox="1"/>
            <p:nvPr/>
          </p:nvSpPr>
          <p:spPr>
            <a:xfrm>
              <a:off x="1625036" y="635463"/>
              <a:ext cx="238482" cy="763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B3B725B4-0F78-2D31-5AF7-62631F1F7E77}"/>
              </a:ext>
            </a:extLst>
          </p:cNvPr>
          <p:cNvGrpSpPr/>
          <p:nvPr/>
        </p:nvGrpSpPr>
        <p:grpSpPr>
          <a:xfrm>
            <a:off x="2792513" y="2501872"/>
            <a:ext cx="990636" cy="838510"/>
            <a:chOff x="1912589" y="187372"/>
            <a:chExt cx="650212" cy="972507"/>
          </a:xfrm>
        </p:grpSpPr>
        <p:sp>
          <p:nvSpPr>
            <p:cNvPr id="25" name="Rectangle: Top Corners Snipped 24">
              <a:extLst>
                <a:ext uri="{FF2B5EF4-FFF2-40B4-BE49-F238E27FC236}">
                  <a16:creationId xmlns:a16="http://schemas.microsoft.com/office/drawing/2014/main" id="{935FD685-60E9-5172-55E5-C25A69665B52}"/>
                </a:ext>
              </a:extLst>
            </p:cNvPr>
            <p:cNvSpPr/>
            <p:nvPr/>
          </p:nvSpPr>
          <p:spPr>
            <a:xfrm>
              <a:off x="1912589" y="187372"/>
              <a:ext cx="650212" cy="972507"/>
            </a:xfrm>
            <a:prstGeom prst="snip2SameRect">
              <a:avLst/>
            </a:prstGeom>
          </p:spPr>
          <p:style>
            <a:lnRef idx="2">
              <a:schemeClr val="lt1">
                <a:hueOff val="0"/>
                <a:satOff val="0"/>
                <a:lumOff val="0"/>
                <a:alphaOff val="0"/>
              </a:schemeClr>
            </a:lnRef>
            <a:fillRef idx="1">
              <a:schemeClr val="accent5">
                <a:hueOff val="2618689"/>
                <a:satOff val="-37617"/>
                <a:lumOff val="27319"/>
                <a:alphaOff val="0"/>
              </a:schemeClr>
            </a:fillRef>
            <a:effectRef idx="0">
              <a:schemeClr val="accent5">
                <a:hueOff val="2618689"/>
                <a:satOff val="-37617"/>
                <a:lumOff val="27319"/>
                <a:alphaOff val="0"/>
              </a:schemeClr>
            </a:effectRef>
            <a:fontRef idx="minor">
              <a:schemeClr val="lt1"/>
            </a:fontRef>
          </p:style>
          <p:txBody>
            <a:bodyPr/>
            <a:lstStyle/>
            <a:p>
              <a:endParaRPr lang="en-IN" sz="1000"/>
            </a:p>
          </p:txBody>
        </p:sp>
        <p:sp>
          <p:nvSpPr>
            <p:cNvPr id="26" name="Rectangle: Top Corners Snipped 12">
              <a:extLst>
                <a:ext uri="{FF2B5EF4-FFF2-40B4-BE49-F238E27FC236}">
                  <a16:creationId xmlns:a16="http://schemas.microsoft.com/office/drawing/2014/main" id="{8ED0CB69-3321-DD4D-D10D-B5EE8601C2DF}"/>
                </a:ext>
              </a:extLst>
            </p:cNvPr>
            <p:cNvSpPr txBox="1"/>
            <p:nvPr/>
          </p:nvSpPr>
          <p:spPr>
            <a:xfrm>
              <a:off x="1966774" y="241557"/>
              <a:ext cx="541842" cy="9183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1000" kern="1200" dirty="0">
                  <a:latin typeface="Arial" panose="020B0604020202020204" pitchFamily="34" charset="0"/>
                  <a:cs typeface="Arial" panose="020B0604020202020204" pitchFamily="34" charset="0"/>
                </a:rPr>
                <a:t>Coverage can fall below averages</a:t>
              </a:r>
              <a:endParaRPr lang="en-IN" sz="1000" kern="12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A0BEF4CA-CD0A-0E64-4E2E-92A1319BB939}"/>
              </a:ext>
            </a:extLst>
          </p:cNvPr>
          <p:cNvGrpSpPr/>
          <p:nvPr/>
        </p:nvGrpSpPr>
        <p:grpSpPr>
          <a:xfrm>
            <a:off x="4014917" y="2852962"/>
            <a:ext cx="324510" cy="324510"/>
            <a:chOff x="2592743" y="511370"/>
            <a:chExt cx="324510" cy="324510"/>
          </a:xfrm>
        </p:grpSpPr>
        <p:sp>
          <p:nvSpPr>
            <p:cNvPr id="23" name="Equals 22">
              <a:extLst>
                <a:ext uri="{FF2B5EF4-FFF2-40B4-BE49-F238E27FC236}">
                  <a16:creationId xmlns:a16="http://schemas.microsoft.com/office/drawing/2014/main" id="{2190D9C7-A29D-A2C7-D0F1-D9215E1AD165}"/>
                </a:ext>
              </a:extLst>
            </p:cNvPr>
            <p:cNvSpPr/>
            <p:nvPr/>
          </p:nvSpPr>
          <p:spPr>
            <a:xfrm>
              <a:off x="2592743" y="511370"/>
              <a:ext cx="324510" cy="324510"/>
            </a:xfrm>
            <a:prstGeom prst="mathEqual">
              <a:avLst/>
            </a:prstGeom>
          </p:spPr>
          <p:style>
            <a:lnRef idx="0">
              <a:schemeClr val="lt1">
                <a:hueOff val="0"/>
                <a:satOff val="0"/>
                <a:lumOff val="0"/>
                <a:alphaOff val="0"/>
              </a:schemeClr>
            </a:lnRef>
            <a:fillRef idx="1">
              <a:schemeClr val="accent5">
                <a:hueOff val="3928033"/>
                <a:satOff val="-56426"/>
                <a:lumOff val="40978"/>
                <a:alphaOff val="0"/>
              </a:schemeClr>
            </a:fillRef>
            <a:effectRef idx="0">
              <a:schemeClr val="accent5">
                <a:hueOff val="3928033"/>
                <a:satOff val="-56426"/>
                <a:lumOff val="40978"/>
                <a:alphaOff val="0"/>
              </a:schemeClr>
            </a:effectRef>
            <a:fontRef idx="minor">
              <a:schemeClr val="lt1"/>
            </a:fontRef>
          </p:style>
          <p:txBody>
            <a:bodyPr/>
            <a:lstStyle/>
            <a:p>
              <a:endParaRPr lang="en-IN"/>
            </a:p>
          </p:txBody>
        </p:sp>
        <p:sp>
          <p:nvSpPr>
            <p:cNvPr id="24" name="Equals 14">
              <a:extLst>
                <a:ext uri="{FF2B5EF4-FFF2-40B4-BE49-F238E27FC236}">
                  <a16:creationId xmlns:a16="http://schemas.microsoft.com/office/drawing/2014/main" id="{91CFBD7A-899F-3294-A015-903D05BCAAA7}"/>
                </a:ext>
              </a:extLst>
            </p:cNvPr>
            <p:cNvSpPr txBox="1"/>
            <p:nvPr/>
          </p:nvSpPr>
          <p:spPr>
            <a:xfrm>
              <a:off x="2635757" y="578219"/>
              <a:ext cx="238482" cy="1908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3BDBC217-058B-8A76-264E-D4F1AF6E92D5}"/>
              </a:ext>
            </a:extLst>
          </p:cNvPr>
          <p:cNvGrpSpPr/>
          <p:nvPr/>
        </p:nvGrpSpPr>
        <p:grpSpPr>
          <a:xfrm>
            <a:off x="4344301" y="2484014"/>
            <a:ext cx="1072256" cy="856367"/>
            <a:chOff x="2915760" y="160597"/>
            <a:chExt cx="646978" cy="1008220"/>
          </a:xfrm>
        </p:grpSpPr>
        <p:sp>
          <p:nvSpPr>
            <p:cNvPr id="21" name="Rectangle: Top Corners Snipped 20">
              <a:extLst>
                <a:ext uri="{FF2B5EF4-FFF2-40B4-BE49-F238E27FC236}">
                  <a16:creationId xmlns:a16="http://schemas.microsoft.com/office/drawing/2014/main" id="{1A0B3978-41A4-48A6-1E00-B277D663D458}"/>
                </a:ext>
              </a:extLst>
            </p:cNvPr>
            <p:cNvSpPr/>
            <p:nvPr/>
          </p:nvSpPr>
          <p:spPr>
            <a:xfrm>
              <a:off x="2915760" y="160597"/>
              <a:ext cx="646978" cy="1008220"/>
            </a:xfrm>
            <a:prstGeom prst="snip2SameRect">
              <a:avLst/>
            </a:prstGeom>
          </p:spPr>
          <p:style>
            <a:lnRef idx="2">
              <a:schemeClr val="lt1">
                <a:hueOff val="0"/>
                <a:satOff val="0"/>
                <a:lumOff val="0"/>
                <a:alphaOff val="0"/>
              </a:schemeClr>
            </a:lnRef>
            <a:fillRef idx="1">
              <a:schemeClr val="accent5">
                <a:hueOff val="3928033"/>
                <a:satOff val="-56426"/>
                <a:lumOff val="40978"/>
                <a:alphaOff val="0"/>
              </a:schemeClr>
            </a:fillRef>
            <a:effectRef idx="0">
              <a:schemeClr val="accent5">
                <a:hueOff val="3928033"/>
                <a:satOff val="-56426"/>
                <a:lumOff val="40978"/>
                <a:alphaOff val="0"/>
              </a:schemeClr>
            </a:effectRef>
            <a:fontRef idx="minor">
              <a:schemeClr val="lt1"/>
            </a:fontRef>
          </p:style>
          <p:txBody>
            <a:bodyPr/>
            <a:lstStyle/>
            <a:p>
              <a:endParaRPr lang="en-IN" sz="1000"/>
            </a:p>
          </p:txBody>
        </p:sp>
        <p:sp>
          <p:nvSpPr>
            <p:cNvPr id="22" name="Rectangle: Top Corners Snipped 16">
              <a:extLst>
                <a:ext uri="{FF2B5EF4-FFF2-40B4-BE49-F238E27FC236}">
                  <a16:creationId xmlns:a16="http://schemas.microsoft.com/office/drawing/2014/main" id="{C08AC278-2E9E-B80F-9376-FBA635F47A6B}"/>
                </a:ext>
              </a:extLst>
            </p:cNvPr>
            <p:cNvSpPr txBox="1"/>
            <p:nvPr/>
          </p:nvSpPr>
          <p:spPr>
            <a:xfrm>
              <a:off x="2969676" y="214513"/>
              <a:ext cx="539146" cy="9543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1000" kern="1200" dirty="0">
                  <a:latin typeface="Arial" panose="020B0604020202020204" pitchFamily="34" charset="0"/>
                  <a:cs typeface="Arial" panose="020B0604020202020204" pitchFamily="34" charset="0"/>
                </a:rPr>
                <a:t>Challenges</a:t>
              </a:r>
              <a:endParaRPr lang="en-IN" sz="1000" kern="1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45228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a:extLst>
            <a:ext uri="{FF2B5EF4-FFF2-40B4-BE49-F238E27FC236}">
              <a16:creationId xmlns:a16="http://schemas.microsoft.com/office/drawing/2014/main" id="{30977FFB-24F5-DA4E-B9AD-868CDA4EDDD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DDB31F0-CD18-6061-A010-E8B4149592BD}"/>
              </a:ext>
            </a:extLst>
          </p:cNvPr>
          <p:cNvSpPr>
            <a:spLocks noGrp="1"/>
          </p:cNvSpPr>
          <p:nvPr>
            <p:ph type="title"/>
          </p:nvPr>
        </p:nvSpPr>
        <p:spPr>
          <a:xfrm>
            <a:off x="1450847" y="1485"/>
            <a:ext cx="9631680" cy="602963"/>
          </a:xfrm>
        </p:spPr>
        <p:txBody>
          <a:bodyPr/>
          <a:lstStyle/>
          <a:p>
            <a:pPr algn="ctr"/>
            <a:r>
              <a:rPr lang="en-US" sz="2400" dirty="0">
                <a:solidFill>
                  <a:schemeClr val="bg2">
                    <a:lumMod val="10000"/>
                  </a:schemeClr>
                </a:solidFill>
                <a:latin typeface="Arial" panose="020B0604020202020204" pitchFamily="34" charset="0"/>
                <a:cs typeface="Arial" panose="020B0604020202020204" pitchFamily="34" charset="0"/>
              </a:rPr>
              <a:t>Simple Strategy III: </a:t>
            </a:r>
            <a:r>
              <a:rPr lang="en-IN" sz="2400" dirty="0">
                <a:solidFill>
                  <a:schemeClr val="tx1">
                    <a:lumMod val="95000"/>
                    <a:lumOff val="5000"/>
                  </a:schemeClr>
                </a:solidFill>
                <a:latin typeface="Arial" panose="020B0604020202020204" pitchFamily="34" charset="0"/>
                <a:cs typeface="Arial" panose="020B0604020202020204" pitchFamily="34" charset="0"/>
              </a:rPr>
              <a:t>Import Price Baseline</a:t>
            </a:r>
            <a:endParaRPr lang="en-US"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0" name="Text Placeholder 6">
            <a:extLst>
              <a:ext uri="{FF2B5EF4-FFF2-40B4-BE49-F238E27FC236}">
                <a16:creationId xmlns:a16="http://schemas.microsoft.com/office/drawing/2014/main" id="{FF129BAA-2A0A-C03D-70AD-B9BC400271FB}"/>
              </a:ext>
            </a:extLst>
          </p:cNvPr>
          <p:cNvSpPr txBox="1">
            <a:spLocks/>
          </p:cNvSpPr>
          <p:nvPr/>
        </p:nvSpPr>
        <p:spPr>
          <a:xfrm>
            <a:off x="6057763" y="4600472"/>
            <a:ext cx="2433101" cy="2033697"/>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200" b="1" dirty="0">
                <a:solidFill>
                  <a:schemeClr val="tx1">
                    <a:lumMod val="95000"/>
                    <a:lumOff val="5000"/>
                  </a:schemeClr>
                </a:solidFill>
                <a:latin typeface="Arial" panose="020B0604020202020204" pitchFamily="34" charset="0"/>
                <a:cs typeface="Arial" panose="020B0604020202020204" pitchFamily="34" charset="0"/>
              </a:rPr>
              <a:t>Import cost varies widely across countries</a:t>
            </a:r>
            <a:r>
              <a:rPr lang="en-US" sz="1200" dirty="0">
                <a:solidFill>
                  <a:schemeClr val="tx1">
                    <a:lumMod val="95000"/>
                    <a:lumOff val="5000"/>
                  </a:schemeClr>
                </a:solidFill>
                <a:latin typeface="Arial" panose="020B0604020202020204" pitchFamily="34" charset="0"/>
                <a:cs typeface="Arial" panose="020B0604020202020204" pitchFamily="34" charset="0"/>
              </a:rPr>
              <a:t>. Most of the cost sits at the border rather than inland. Freight value at the border and value-added tax drive the number.</a:t>
            </a:r>
          </a:p>
          <a:p>
            <a:pPr marL="285750" indent="-285750" algn="just">
              <a:buFont typeface="Arial" panose="020B0604020202020204" pitchFamily="34" charset="0"/>
              <a:buChar char="•"/>
            </a:pPr>
            <a:r>
              <a:rPr lang="en-US" sz="1200" dirty="0">
                <a:solidFill>
                  <a:schemeClr val="tx1">
                    <a:lumMod val="95000"/>
                    <a:lumOff val="5000"/>
                  </a:schemeClr>
                </a:solidFill>
                <a:latin typeface="Arial" panose="020B0604020202020204" pitchFamily="34" charset="0"/>
                <a:cs typeface="Arial" panose="020B0604020202020204" pitchFamily="34" charset="0"/>
              </a:rPr>
              <a:t>This cross-country picture is the reference for “fair price” corridors. </a:t>
            </a:r>
            <a:endParaRPr lang="en-IN" sz="12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6BC10D4-F39A-0515-BD84-22FAF141D082}"/>
              </a:ext>
            </a:extLst>
          </p:cNvPr>
          <p:cNvPicPr>
            <a:picLocks noChangeAspect="1"/>
          </p:cNvPicPr>
          <p:nvPr/>
        </p:nvPicPr>
        <p:blipFill>
          <a:blip r:embed="rId4">
            <a:clrChange>
              <a:clrFrom>
                <a:srgbClr val="FFFFFF"/>
              </a:clrFrom>
              <a:clrTo>
                <a:srgbClr val="FFFFFF">
                  <a:alpha val="0"/>
                </a:srgbClr>
              </a:clrTo>
            </a:clrChange>
          </a:blip>
          <a:srcRect l="1049"/>
          <a:stretch>
            <a:fillRect/>
          </a:stretch>
        </p:blipFill>
        <p:spPr>
          <a:xfrm>
            <a:off x="8772525" y="4179114"/>
            <a:ext cx="3249793" cy="2640864"/>
          </a:xfrm>
          <a:prstGeom prst="rect">
            <a:avLst/>
          </a:prstGeom>
          <a:ln w="19050">
            <a:noFill/>
            <a:prstDash val="sysDot"/>
          </a:ln>
        </p:spPr>
      </p:pic>
      <p:pic>
        <p:nvPicPr>
          <p:cNvPr id="11" name="Picture 10">
            <a:extLst>
              <a:ext uri="{FF2B5EF4-FFF2-40B4-BE49-F238E27FC236}">
                <a16:creationId xmlns:a16="http://schemas.microsoft.com/office/drawing/2014/main" id="{32B3E937-0709-185F-6A82-DE4997123B2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741" y="4194600"/>
            <a:ext cx="4049325" cy="2618678"/>
          </a:xfrm>
          <a:prstGeom prst="rect">
            <a:avLst/>
          </a:prstGeom>
          <a:ln w="19050">
            <a:noFill/>
            <a:prstDash val="sysDot"/>
          </a:ln>
        </p:spPr>
      </p:pic>
      <p:sp>
        <p:nvSpPr>
          <p:cNvPr id="13" name="Text Placeholder 6">
            <a:extLst>
              <a:ext uri="{FF2B5EF4-FFF2-40B4-BE49-F238E27FC236}">
                <a16:creationId xmlns:a16="http://schemas.microsoft.com/office/drawing/2014/main" id="{C01F0285-F376-6761-E13A-D2ABED8832F5}"/>
              </a:ext>
            </a:extLst>
          </p:cNvPr>
          <p:cNvSpPr txBox="1">
            <a:spLocks/>
          </p:cNvSpPr>
          <p:nvPr/>
        </p:nvSpPr>
        <p:spPr>
          <a:xfrm>
            <a:off x="4152501" y="4885390"/>
            <a:ext cx="1714224" cy="1507348"/>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dirty="0">
                <a:solidFill>
                  <a:schemeClr val="tx1">
                    <a:lumMod val="95000"/>
                    <a:lumOff val="5000"/>
                  </a:schemeClr>
                </a:solidFill>
                <a:latin typeface="Arial" panose="020B0604020202020204" pitchFamily="34" charset="0"/>
                <a:cs typeface="Arial" panose="020B0604020202020204" pitchFamily="34" charset="0"/>
              </a:rPr>
              <a:t>Relative positions matter for entry strategy. High-cost countries are easier to win at parity; very low-cost countries require a stronger value case or later entry.</a:t>
            </a:r>
            <a:endParaRPr lang="en-IN" sz="1200" dirty="0">
              <a:solidFill>
                <a:schemeClr val="tx1">
                  <a:lumMod val="95000"/>
                  <a:lumOff val="5000"/>
                </a:schemeClr>
              </a:solidFill>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257B326C-25C6-C2D8-9919-FCA867DF52DF}"/>
              </a:ext>
            </a:extLst>
          </p:cNvPr>
          <p:cNvCxnSpPr>
            <a:cxnSpLocks/>
          </p:cNvCxnSpPr>
          <p:nvPr/>
        </p:nvCxnSpPr>
        <p:spPr>
          <a:xfrm flipV="1">
            <a:off x="138684" y="4105727"/>
            <a:ext cx="11859768" cy="233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C7E4C24-6F0B-27C7-125B-39B8573E6B35}"/>
              </a:ext>
            </a:extLst>
          </p:cNvPr>
          <p:cNvGrpSpPr/>
          <p:nvPr/>
        </p:nvGrpSpPr>
        <p:grpSpPr>
          <a:xfrm>
            <a:off x="189580" y="462924"/>
            <a:ext cx="1993475" cy="1736104"/>
            <a:chOff x="68879" y="1073364"/>
            <a:chExt cx="1993475" cy="2254064"/>
          </a:xfrm>
        </p:grpSpPr>
        <p:sp>
          <p:nvSpPr>
            <p:cNvPr id="23" name="Rectangle 22">
              <a:extLst>
                <a:ext uri="{FF2B5EF4-FFF2-40B4-BE49-F238E27FC236}">
                  <a16:creationId xmlns:a16="http://schemas.microsoft.com/office/drawing/2014/main" id="{864BFA0C-BF4F-A50D-F2D5-4AF1AF82240E}"/>
                </a:ext>
              </a:extLst>
            </p:cNvPr>
            <p:cNvSpPr/>
            <p:nvPr/>
          </p:nvSpPr>
          <p:spPr>
            <a:xfrm>
              <a:off x="68879" y="1073364"/>
              <a:ext cx="1993475" cy="2254064"/>
            </a:xfrm>
            <a:prstGeom prst="rect">
              <a:avLst/>
            </a:prstGeom>
            <a:solidFill>
              <a:schemeClr val="bg2">
                <a:lumMod val="75000"/>
              </a:schemeClr>
            </a:solidFill>
            <a:ln w="19050">
              <a:prstDash val="sysDot"/>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IN" sz="110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A8715B8-756E-295D-ADAE-422363311B17}"/>
                </a:ext>
              </a:extLst>
            </p:cNvPr>
            <p:cNvSpPr txBox="1"/>
            <p:nvPr/>
          </p:nvSpPr>
          <p:spPr>
            <a:xfrm>
              <a:off x="68879" y="1073364"/>
              <a:ext cx="1993475" cy="22540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defTabSz="444500">
                <a:lnSpc>
                  <a:spcPct val="90000"/>
                </a:lnSpc>
                <a:spcBef>
                  <a:spcPct val="0"/>
                </a:spcBef>
                <a:spcAft>
                  <a:spcPct val="35000"/>
                </a:spcAft>
                <a:buNone/>
              </a:pPr>
              <a:endParaRPr lang="en-US" sz="1100" b="1" kern="1200" dirty="0">
                <a:solidFill>
                  <a:schemeClr val="tx1">
                    <a:lumMod val="95000"/>
                    <a:lumOff val="5000"/>
                  </a:schemeClr>
                </a:solidFill>
                <a:latin typeface="Arial" panose="020B0604020202020204" pitchFamily="34" charset="0"/>
                <a:cs typeface="Arial" panose="020B0604020202020204" pitchFamily="34" charset="0"/>
              </a:endParaRPr>
            </a:p>
            <a:p>
              <a:pPr marL="0" lvl="0" indent="0" defTabSz="444500">
                <a:lnSpc>
                  <a:spcPct val="90000"/>
                </a:lnSpc>
                <a:spcBef>
                  <a:spcPct val="0"/>
                </a:spcBef>
                <a:spcAft>
                  <a:spcPct val="35000"/>
                </a:spcAft>
                <a:buNone/>
              </a:pPr>
              <a:endParaRPr lang="en-US" sz="1100" b="1" kern="1200" dirty="0">
                <a:solidFill>
                  <a:schemeClr val="tx1">
                    <a:lumMod val="95000"/>
                    <a:lumOff val="5000"/>
                  </a:schemeClr>
                </a:solidFill>
                <a:latin typeface="Arial" panose="020B0604020202020204" pitchFamily="34" charset="0"/>
                <a:cs typeface="Arial" panose="020B0604020202020204" pitchFamily="34" charset="0"/>
              </a:endParaRPr>
            </a:p>
            <a:p>
              <a:pPr marL="0" lvl="0" indent="0" defTabSz="444500">
                <a:lnSpc>
                  <a:spcPct val="90000"/>
                </a:lnSpc>
                <a:spcBef>
                  <a:spcPct val="0"/>
                </a:spcBef>
                <a:spcAft>
                  <a:spcPct val="35000"/>
                </a:spcAft>
                <a:buNone/>
              </a:pPr>
              <a:r>
                <a:rPr lang="en-US" sz="1100" b="1" kern="1200" dirty="0">
                  <a:solidFill>
                    <a:schemeClr val="tx1">
                      <a:lumMod val="95000"/>
                      <a:lumOff val="5000"/>
                    </a:schemeClr>
                  </a:solidFill>
                  <a:latin typeface="Arial" panose="020B0604020202020204" pitchFamily="34" charset="0"/>
                  <a:cs typeface="Arial" panose="020B0604020202020204" pitchFamily="34" charset="0"/>
                </a:rPr>
                <a:t>Sequence Markets by Difficulty</a:t>
              </a:r>
            </a:p>
            <a:p>
              <a:pPr marL="0" lvl="0" indent="0" defTabSz="444500">
                <a:lnSpc>
                  <a:spcPct val="90000"/>
                </a:lnSpc>
                <a:spcBef>
                  <a:spcPct val="0"/>
                </a:spcBef>
                <a:spcAft>
                  <a:spcPct val="35000"/>
                </a:spcAft>
                <a:buNone/>
              </a:pPr>
              <a:r>
                <a:rPr lang="en-US" sz="1100" kern="1200" dirty="0">
                  <a:solidFill>
                    <a:schemeClr val="tx1">
                      <a:lumMod val="95000"/>
                      <a:lumOff val="5000"/>
                    </a:schemeClr>
                  </a:solidFill>
                  <a:latin typeface="Arial" panose="020B0604020202020204" pitchFamily="34" charset="0"/>
                  <a:cs typeface="Arial" panose="020B0604020202020204" pitchFamily="34" charset="0"/>
                </a:rPr>
                <a:t>Example:</a:t>
              </a:r>
            </a:p>
            <a:p>
              <a:pPr marL="0" lvl="0" indent="0" defTabSz="444500">
                <a:lnSpc>
                  <a:spcPct val="90000"/>
                </a:lnSpc>
                <a:spcBef>
                  <a:spcPct val="0"/>
                </a:spcBef>
                <a:spcAft>
                  <a:spcPct val="35000"/>
                </a:spcAft>
                <a:buNone/>
              </a:pPr>
              <a:r>
                <a:rPr lang="en-US" sz="1100" i="1" kern="1200" dirty="0">
                  <a:solidFill>
                    <a:schemeClr val="tx1">
                      <a:lumMod val="95000"/>
                      <a:lumOff val="5000"/>
                    </a:schemeClr>
                  </a:solidFill>
                  <a:latin typeface="Arial" panose="020B0604020202020204" pitchFamily="34" charset="0"/>
                  <a:cs typeface="Arial" panose="020B0604020202020204" pitchFamily="34" charset="0"/>
                </a:rPr>
                <a:t>First wave:</a:t>
              </a:r>
              <a:r>
                <a:rPr lang="en-US" sz="1100" kern="1200" dirty="0">
                  <a:solidFill>
                    <a:schemeClr val="tx1">
                      <a:lumMod val="95000"/>
                      <a:lumOff val="5000"/>
                    </a:schemeClr>
                  </a:solidFill>
                  <a:latin typeface="Arial" panose="020B0604020202020204" pitchFamily="34" charset="0"/>
                  <a:cs typeface="Arial" panose="020B0604020202020204" pitchFamily="34" charset="0"/>
                </a:rPr>
                <a:t> Ethiopia, Uganda, Nigeria, South Africa, where import costs are high to mid-high and parity is achievable.</a:t>
              </a:r>
              <a:br>
                <a:rPr lang="en-US" sz="1100" kern="1200" dirty="0">
                  <a:solidFill>
                    <a:schemeClr val="tx1">
                      <a:lumMod val="95000"/>
                      <a:lumOff val="5000"/>
                    </a:schemeClr>
                  </a:solidFill>
                  <a:latin typeface="Arial" panose="020B0604020202020204" pitchFamily="34" charset="0"/>
                  <a:cs typeface="Arial" panose="020B0604020202020204" pitchFamily="34" charset="0"/>
                </a:rPr>
              </a:br>
              <a:r>
                <a:rPr lang="en-US" sz="1100" i="1" kern="1200" dirty="0">
                  <a:solidFill>
                    <a:schemeClr val="tx1">
                      <a:lumMod val="95000"/>
                      <a:lumOff val="5000"/>
                    </a:schemeClr>
                  </a:solidFill>
                  <a:latin typeface="Arial" panose="020B0604020202020204" pitchFamily="34" charset="0"/>
                  <a:cs typeface="Arial" panose="020B0604020202020204" pitchFamily="34" charset="0"/>
                </a:rPr>
                <a:t>Second wave:</a:t>
              </a:r>
              <a:r>
                <a:rPr lang="en-US" sz="1100" kern="1200" dirty="0">
                  <a:solidFill>
                    <a:schemeClr val="tx1">
                      <a:lumMod val="95000"/>
                      <a:lumOff val="5000"/>
                    </a:schemeClr>
                  </a:solidFill>
                  <a:latin typeface="Arial" panose="020B0604020202020204" pitchFamily="34" charset="0"/>
                  <a:cs typeface="Arial" panose="020B0604020202020204" pitchFamily="34" charset="0"/>
                </a:rPr>
                <a:t> Kenya, Angola, Zambia </a:t>
              </a:r>
              <a:br>
                <a:rPr lang="en-US" sz="1100" kern="1200" dirty="0">
                  <a:solidFill>
                    <a:schemeClr val="tx1">
                      <a:lumMod val="95000"/>
                      <a:lumOff val="5000"/>
                    </a:schemeClr>
                  </a:solidFill>
                  <a:latin typeface="Arial" panose="020B0604020202020204" pitchFamily="34" charset="0"/>
                  <a:cs typeface="Arial" panose="020B0604020202020204" pitchFamily="34" charset="0"/>
                </a:rPr>
              </a:br>
              <a:br>
                <a:rPr lang="en-US" sz="1100" kern="1200" dirty="0">
                  <a:solidFill>
                    <a:schemeClr val="tx1">
                      <a:lumMod val="95000"/>
                      <a:lumOff val="5000"/>
                    </a:schemeClr>
                  </a:solidFill>
                  <a:latin typeface="Arial" panose="020B0604020202020204" pitchFamily="34" charset="0"/>
                  <a:cs typeface="Arial" panose="020B0604020202020204" pitchFamily="34" charset="0"/>
                </a:rPr>
              </a:br>
              <a:endParaRPr lang="en-IN" sz="1100" kern="1200" dirty="0">
                <a:solidFill>
                  <a:schemeClr val="tx1">
                    <a:lumMod val="95000"/>
                    <a:lumOff val="5000"/>
                  </a:schemeClr>
                </a:solidFill>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423182BD-BBE8-0C54-71A4-230BB50D3715}"/>
              </a:ext>
            </a:extLst>
          </p:cNvPr>
          <p:cNvGrpSpPr/>
          <p:nvPr/>
        </p:nvGrpSpPr>
        <p:grpSpPr>
          <a:xfrm>
            <a:off x="2160430" y="462924"/>
            <a:ext cx="1993475" cy="1736104"/>
            <a:chOff x="2039729" y="1073364"/>
            <a:chExt cx="1993475" cy="2254064"/>
          </a:xfrm>
        </p:grpSpPr>
        <p:sp>
          <p:nvSpPr>
            <p:cNvPr id="21" name="Rectangle 20">
              <a:extLst>
                <a:ext uri="{FF2B5EF4-FFF2-40B4-BE49-F238E27FC236}">
                  <a16:creationId xmlns:a16="http://schemas.microsoft.com/office/drawing/2014/main" id="{E3A88361-1770-4165-874C-8C2239B7A376}"/>
                </a:ext>
              </a:extLst>
            </p:cNvPr>
            <p:cNvSpPr/>
            <p:nvPr/>
          </p:nvSpPr>
          <p:spPr>
            <a:xfrm>
              <a:off x="2039729" y="1073364"/>
              <a:ext cx="1993475" cy="2254064"/>
            </a:xfrm>
            <a:prstGeom prst="rect">
              <a:avLst/>
            </a:prstGeom>
            <a:ln w="19050">
              <a:prstDash val="sysDot"/>
            </a:ln>
          </p:spPr>
          <p:style>
            <a:lnRef idx="2">
              <a:scrgbClr r="0" g="0" b="0"/>
            </a:lnRef>
            <a:fillRef idx="1">
              <a:schemeClr val="accent3">
                <a:hueOff val="-2330481"/>
                <a:satOff val="6681"/>
                <a:lumOff val="5412"/>
                <a:alphaOff val="0"/>
              </a:schemeClr>
            </a:fillRef>
            <a:effectRef idx="0">
              <a:schemeClr val="accent3">
                <a:hueOff val="-2330481"/>
                <a:satOff val="6681"/>
                <a:lumOff val="5412"/>
                <a:alphaOff val="0"/>
              </a:schemeClr>
            </a:effectRef>
            <a:fontRef idx="minor">
              <a:schemeClr val="lt1"/>
            </a:fontRef>
          </p:style>
          <p:txBody>
            <a:bodyPr/>
            <a:lstStyle/>
            <a:p>
              <a:endParaRPr lang="en-IN" sz="110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8EF1A44-2DF1-F248-36C4-5C8A540CF039}"/>
                </a:ext>
              </a:extLst>
            </p:cNvPr>
            <p:cNvSpPr txBox="1"/>
            <p:nvPr/>
          </p:nvSpPr>
          <p:spPr>
            <a:xfrm>
              <a:off x="2039729" y="1073364"/>
              <a:ext cx="1993475" cy="22540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defTabSz="444500">
                <a:lnSpc>
                  <a:spcPct val="90000"/>
                </a:lnSpc>
                <a:spcBef>
                  <a:spcPct val="0"/>
                </a:spcBef>
                <a:spcAft>
                  <a:spcPct val="35000"/>
                </a:spcAft>
                <a:buNone/>
              </a:pPr>
              <a:r>
                <a:rPr lang="en-US" sz="1100" b="1" kern="1200" dirty="0">
                  <a:solidFill>
                    <a:schemeClr val="tx1">
                      <a:lumMod val="95000"/>
                      <a:lumOff val="5000"/>
                    </a:schemeClr>
                  </a:solidFill>
                  <a:latin typeface="Arial" panose="020B0604020202020204" pitchFamily="34" charset="0"/>
                  <a:cs typeface="Arial" panose="020B0604020202020204" pitchFamily="34" charset="0"/>
                </a:rPr>
                <a:t>Publish a transparent corridor for each country × product type.</a:t>
              </a:r>
            </a:p>
            <a:p>
              <a:pPr marL="0" lvl="0" indent="0" defTabSz="444500">
                <a:lnSpc>
                  <a:spcPct val="90000"/>
                </a:lnSpc>
                <a:spcBef>
                  <a:spcPct val="0"/>
                </a:spcBef>
                <a:spcAft>
                  <a:spcPct val="35000"/>
                </a:spcAft>
                <a:buNone/>
              </a:pPr>
              <a:br>
                <a:rPr lang="en-US" sz="1100" kern="1200" dirty="0">
                  <a:solidFill>
                    <a:schemeClr val="tx1">
                      <a:lumMod val="95000"/>
                      <a:lumOff val="5000"/>
                    </a:schemeClr>
                  </a:solidFill>
                  <a:latin typeface="Arial" panose="020B0604020202020204" pitchFamily="34" charset="0"/>
                  <a:cs typeface="Arial" panose="020B0604020202020204" pitchFamily="34" charset="0"/>
                </a:rPr>
              </a:br>
              <a:r>
                <a:rPr lang="en-US" sz="1100" kern="1200" dirty="0">
                  <a:solidFill>
                    <a:schemeClr val="tx1">
                      <a:lumMod val="95000"/>
                      <a:lumOff val="5000"/>
                    </a:schemeClr>
                  </a:solidFill>
                  <a:latin typeface="Arial" panose="020B0604020202020204" pitchFamily="34" charset="0"/>
                  <a:cs typeface="Arial" panose="020B0604020202020204" pitchFamily="34" charset="0"/>
                </a:rPr>
                <a:t>We will show a floor, target, and ceiling tied to the country’s import number, plus a small premium for guaranteed delivery</a:t>
              </a:r>
              <a:endParaRPr lang="en-IN" sz="1100" kern="1200" dirty="0">
                <a:solidFill>
                  <a:schemeClr val="tx1">
                    <a:lumMod val="95000"/>
                    <a:lumOff val="5000"/>
                  </a:schemeClr>
                </a:solidFill>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F2C31033-C0F9-CEAA-00E7-D19979DB9196}"/>
              </a:ext>
            </a:extLst>
          </p:cNvPr>
          <p:cNvGrpSpPr/>
          <p:nvPr/>
        </p:nvGrpSpPr>
        <p:grpSpPr>
          <a:xfrm>
            <a:off x="4153905" y="462924"/>
            <a:ext cx="1993475" cy="1736104"/>
            <a:chOff x="4033204" y="1073364"/>
            <a:chExt cx="1993475" cy="2254064"/>
          </a:xfrm>
        </p:grpSpPr>
        <p:sp>
          <p:nvSpPr>
            <p:cNvPr id="18" name="Rectangle 17">
              <a:extLst>
                <a:ext uri="{FF2B5EF4-FFF2-40B4-BE49-F238E27FC236}">
                  <a16:creationId xmlns:a16="http://schemas.microsoft.com/office/drawing/2014/main" id="{45261086-C89F-509A-449A-C623AC559BC3}"/>
                </a:ext>
              </a:extLst>
            </p:cNvPr>
            <p:cNvSpPr/>
            <p:nvPr/>
          </p:nvSpPr>
          <p:spPr>
            <a:xfrm>
              <a:off x="4033204" y="1073364"/>
              <a:ext cx="1993475" cy="2254064"/>
            </a:xfrm>
            <a:prstGeom prst="rect">
              <a:avLst/>
            </a:prstGeom>
            <a:ln w="19050">
              <a:prstDash val="sysDot"/>
            </a:ln>
          </p:spPr>
          <p:style>
            <a:lnRef idx="2">
              <a:scrgbClr r="0" g="0" b="0"/>
            </a:lnRef>
            <a:fillRef idx="1">
              <a:schemeClr val="accent3">
                <a:hueOff val="-4660962"/>
                <a:satOff val="13363"/>
                <a:lumOff val="10824"/>
                <a:alphaOff val="0"/>
              </a:schemeClr>
            </a:fillRef>
            <a:effectRef idx="0">
              <a:schemeClr val="accent3">
                <a:hueOff val="-4660962"/>
                <a:satOff val="13363"/>
                <a:lumOff val="10824"/>
                <a:alphaOff val="0"/>
              </a:schemeClr>
            </a:effectRef>
            <a:fontRef idx="minor">
              <a:schemeClr val="lt1"/>
            </a:fontRef>
          </p:style>
          <p:txBody>
            <a:bodyPr/>
            <a:lstStyle/>
            <a:p>
              <a:endParaRPr lang="en-IN" sz="110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688F14E-9CEE-460E-1F01-B972452E650E}"/>
                </a:ext>
              </a:extLst>
            </p:cNvPr>
            <p:cNvSpPr txBox="1"/>
            <p:nvPr/>
          </p:nvSpPr>
          <p:spPr>
            <a:xfrm>
              <a:off x="4033204" y="1073364"/>
              <a:ext cx="1993475" cy="22540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defTabSz="444500">
                <a:lnSpc>
                  <a:spcPct val="90000"/>
                </a:lnSpc>
                <a:spcBef>
                  <a:spcPct val="0"/>
                </a:spcBef>
                <a:spcAft>
                  <a:spcPct val="35000"/>
                </a:spcAft>
                <a:buNone/>
              </a:pPr>
              <a:r>
                <a:rPr lang="en-US" sz="1100" b="1" kern="1200" dirty="0">
                  <a:solidFill>
                    <a:schemeClr val="tx1">
                      <a:lumMod val="95000"/>
                      <a:lumOff val="5000"/>
                    </a:schemeClr>
                  </a:solidFill>
                  <a:latin typeface="Arial" panose="020B0604020202020204" pitchFamily="34" charset="0"/>
                  <a:cs typeface="Arial" panose="020B0604020202020204" pitchFamily="34" charset="0"/>
                </a:rPr>
                <a:t>Make the corridor bankable.</a:t>
              </a:r>
            </a:p>
            <a:p>
              <a:pPr marL="0" lvl="0" indent="0" defTabSz="444500">
                <a:lnSpc>
                  <a:spcPct val="90000"/>
                </a:lnSpc>
                <a:spcBef>
                  <a:spcPct val="0"/>
                </a:spcBef>
                <a:spcAft>
                  <a:spcPct val="35000"/>
                </a:spcAft>
                <a:buNone/>
              </a:pPr>
              <a:br>
                <a:rPr lang="en-US" sz="1100" kern="1200" dirty="0">
                  <a:solidFill>
                    <a:schemeClr val="tx1">
                      <a:lumMod val="95000"/>
                      <a:lumOff val="5000"/>
                    </a:schemeClr>
                  </a:solidFill>
                  <a:latin typeface="Arial" panose="020B0604020202020204" pitchFamily="34" charset="0"/>
                  <a:cs typeface="Arial" panose="020B0604020202020204" pitchFamily="34" charset="0"/>
                </a:rPr>
              </a:br>
              <a:r>
                <a:rPr lang="en-US" sz="1100" kern="1200" dirty="0">
                  <a:solidFill>
                    <a:schemeClr val="tx1">
                      <a:lumMod val="95000"/>
                      <a:lumOff val="5000"/>
                    </a:schemeClr>
                  </a:solidFill>
                  <a:latin typeface="Arial" panose="020B0604020202020204" pitchFamily="34" charset="0"/>
                  <a:cs typeface="Arial" panose="020B0604020202020204" pitchFamily="34" charset="0"/>
                </a:rPr>
                <a:t>Every corridor will carry automatic quarterly indexation (freight benchmark, exchange-rate band, and value-added tax updates)</a:t>
              </a:r>
              <a:endParaRPr lang="en-IN" sz="1100" kern="1200" dirty="0">
                <a:solidFill>
                  <a:schemeClr val="tx1">
                    <a:lumMod val="95000"/>
                    <a:lumOff val="5000"/>
                  </a:schemeClr>
                </a:solidFill>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C9792FD2-150F-2C47-ABAA-7B4534EB1225}"/>
              </a:ext>
            </a:extLst>
          </p:cNvPr>
          <p:cNvGrpSpPr/>
          <p:nvPr/>
        </p:nvGrpSpPr>
        <p:grpSpPr>
          <a:xfrm>
            <a:off x="6120349" y="462924"/>
            <a:ext cx="1993475" cy="1736104"/>
            <a:chOff x="6026679" y="1073364"/>
            <a:chExt cx="1993475" cy="2254064"/>
          </a:xfrm>
        </p:grpSpPr>
        <p:sp>
          <p:nvSpPr>
            <p:cNvPr id="16" name="Rectangle 15">
              <a:extLst>
                <a:ext uri="{FF2B5EF4-FFF2-40B4-BE49-F238E27FC236}">
                  <a16:creationId xmlns:a16="http://schemas.microsoft.com/office/drawing/2014/main" id="{5282DAC1-FAC8-77CB-2ED6-B3B700122FA8}"/>
                </a:ext>
              </a:extLst>
            </p:cNvPr>
            <p:cNvSpPr/>
            <p:nvPr/>
          </p:nvSpPr>
          <p:spPr>
            <a:xfrm>
              <a:off x="6026679" y="1073364"/>
              <a:ext cx="1993475" cy="2254064"/>
            </a:xfrm>
            <a:prstGeom prst="rect">
              <a:avLst/>
            </a:prstGeom>
            <a:ln w="19050">
              <a:prstDash val="sysDot"/>
            </a:ln>
          </p:spPr>
          <p:style>
            <a:lnRef idx="2">
              <a:scrgbClr r="0" g="0" b="0"/>
            </a:lnRef>
            <a:fillRef idx="1">
              <a:schemeClr val="accent3">
                <a:hueOff val="-6991442"/>
                <a:satOff val="20044"/>
                <a:lumOff val="16235"/>
                <a:alphaOff val="0"/>
              </a:schemeClr>
            </a:fillRef>
            <a:effectRef idx="0">
              <a:schemeClr val="accent3">
                <a:hueOff val="-6991442"/>
                <a:satOff val="20044"/>
                <a:lumOff val="16235"/>
                <a:alphaOff val="0"/>
              </a:schemeClr>
            </a:effectRef>
            <a:fontRef idx="minor">
              <a:schemeClr val="lt1"/>
            </a:fontRef>
          </p:style>
          <p:txBody>
            <a:bodyPr/>
            <a:lstStyle/>
            <a:p>
              <a:endParaRPr lang="en-IN" sz="110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ED813DD-2C4E-7FFD-D95B-863FA3D5D4C3}"/>
                </a:ext>
              </a:extLst>
            </p:cNvPr>
            <p:cNvSpPr txBox="1"/>
            <p:nvPr/>
          </p:nvSpPr>
          <p:spPr>
            <a:xfrm>
              <a:off x="6026679" y="1073364"/>
              <a:ext cx="1993475" cy="22540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defTabSz="444500">
                <a:lnSpc>
                  <a:spcPct val="90000"/>
                </a:lnSpc>
                <a:spcBef>
                  <a:spcPct val="0"/>
                </a:spcBef>
                <a:spcAft>
                  <a:spcPct val="35000"/>
                </a:spcAft>
                <a:buNone/>
              </a:pPr>
              <a:r>
                <a:rPr lang="en-US" sz="1100" b="1" kern="1200" dirty="0">
                  <a:solidFill>
                    <a:schemeClr val="tx1">
                      <a:lumMod val="95000"/>
                      <a:lumOff val="5000"/>
                    </a:schemeClr>
                  </a:solidFill>
                  <a:latin typeface="Arial" panose="020B0604020202020204" pitchFamily="34" charset="0"/>
                  <a:cs typeface="Arial" panose="020B0604020202020204" pitchFamily="34" charset="0"/>
                </a:rPr>
                <a:t>Use the baseline in negotiations.</a:t>
              </a:r>
            </a:p>
            <a:p>
              <a:pPr marL="0" lvl="0" indent="0" defTabSz="444500">
                <a:lnSpc>
                  <a:spcPct val="90000"/>
                </a:lnSpc>
                <a:spcBef>
                  <a:spcPct val="0"/>
                </a:spcBef>
                <a:spcAft>
                  <a:spcPct val="35000"/>
                </a:spcAft>
                <a:buNone/>
              </a:pPr>
              <a:br>
                <a:rPr lang="en-US" sz="1100" kern="1200" dirty="0">
                  <a:solidFill>
                    <a:schemeClr val="tx1">
                      <a:lumMod val="95000"/>
                      <a:lumOff val="5000"/>
                    </a:schemeClr>
                  </a:solidFill>
                  <a:latin typeface="Arial" panose="020B0604020202020204" pitchFamily="34" charset="0"/>
                  <a:cs typeface="Arial" panose="020B0604020202020204" pitchFamily="34" charset="0"/>
                </a:rPr>
              </a:br>
              <a:r>
                <a:rPr lang="en-US" sz="1100" kern="1200" dirty="0">
                  <a:solidFill>
                    <a:schemeClr val="tx1">
                      <a:lumMod val="95000"/>
                      <a:lumOff val="5000"/>
                    </a:schemeClr>
                  </a:solidFill>
                  <a:latin typeface="Arial" panose="020B0604020202020204" pitchFamily="34" charset="0"/>
                  <a:cs typeface="Arial" panose="020B0604020202020204" pitchFamily="34" charset="0"/>
                </a:rPr>
                <a:t>In pooled tenders we will say plainly: “Our local offer is at or below your proven import cost, with stronger delivery performance and no currency risk on the government side.”</a:t>
              </a:r>
              <a:endParaRPr lang="en-IN" sz="1100" kern="1200" dirty="0">
                <a:solidFill>
                  <a:schemeClr val="tx1">
                    <a:lumMod val="95000"/>
                    <a:lumOff val="5000"/>
                  </a:schemeClr>
                </a:solidFill>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CCD7D721-23FC-5AE7-43C7-6A5DF9791367}"/>
              </a:ext>
            </a:extLst>
          </p:cNvPr>
          <p:cNvGrpSpPr/>
          <p:nvPr/>
        </p:nvGrpSpPr>
        <p:grpSpPr>
          <a:xfrm>
            <a:off x="8085358" y="462924"/>
            <a:ext cx="1993475" cy="1736104"/>
            <a:chOff x="7991688" y="1073364"/>
            <a:chExt cx="1993475" cy="2254064"/>
          </a:xfrm>
        </p:grpSpPr>
        <p:sp>
          <p:nvSpPr>
            <p:cNvPr id="14" name="Rectangle 13">
              <a:extLst>
                <a:ext uri="{FF2B5EF4-FFF2-40B4-BE49-F238E27FC236}">
                  <a16:creationId xmlns:a16="http://schemas.microsoft.com/office/drawing/2014/main" id="{B4F141E6-2829-FF5A-4353-3DAC41244B3F}"/>
                </a:ext>
              </a:extLst>
            </p:cNvPr>
            <p:cNvSpPr/>
            <p:nvPr/>
          </p:nvSpPr>
          <p:spPr>
            <a:xfrm>
              <a:off x="7991688" y="1073364"/>
              <a:ext cx="1993475" cy="2254064"/>
            </a:xfrm>
            <a:prstGeom prst="rect">
              <a:avLst/>
            </a:prstGeom>
            <a:ln w="19050">
              <a:prstDash val="sysDot"/>
            </a:ln>
          </p:spPr>
          <p:style>
            <a:lnRef idx="2">
              <a:scrgbClr r="0" g="0" b="0"/>
            </a:lnRef>
            <a:fillRef idx="1">
              <a:schemeClr val="accent3">
                <a:hueOff val="-9321923"/>
                <a:satOff val="26726"/>
                <a:lumOff val="21647"/>
                <a:alphaOff val="0"/>
              </a:schemeClr>
            </a:fillRef>
            <a:effectRef idx="0">
              <a:schemeClr val="accent3">
                <a:hueOff val="-9321923"/>
                <a:satOff val="26726"/>
                <a:lumOff val="21647"/>
                <a:alphaOff val="0"/>
              </a:schemeClr>
            </a:effectRef>
            <a:fontRef idx="minor">
              <a:schemeClr val="lt1"/>
            </a:fontRef>
          </p:style>
          <p:txBody>
            <a:bodyPr/>
            <a:lstStyle/>
            <a:p>
              <a:endParaRPr lang="en-IN" sz="110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3BAEC1D-6600-B233-7E17-686F025544E6}"/>
                </a:ext>
              </a:extLst>
            </p:cNvPr>
            <p:cNvSpPr txBox="1"/>
            <p:nvPr/>
          </p:nvSpPr>
          <p:spPr>
            <a:xfrm>
              <a:off x="7991688" y="1073364"/>
              <a:ext cx="1993475" cy="22540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defTabSz="444500">
                <a:lnSpc>
                  <a:spcPct val="90000"/>
                </a:lnSpc>
                <a:spcBef>
                  <a:spcPct val="0"/>
                </a:spcBef>
                <a:spcAft>
                  <a:spcPct val="35000"/>
                </a:spcAft>
                <a:buNone/>
              </a:pPr>
              <a:r>
                <a:rPr lang="en-US" sz="1100" b="1" kern="1200" dirty="0">
                  <a:solidFill>
                    <a:schemeClr val="tx1">
                      <a:lumMod val="95000"/>
                      <a:lumOff val="5000"/>
                    </a:schemeClr>
                  </a:solidFill>
                  <a:latin typeface="Arial" panose="020B0604020202020204" pitchFamily="34" charset="0"/>
                  <a:cs typeface="Arial" panose="020B0604020202020204" pitchFamily="34" charset="0"/>
                </a:rPr>
                <a:t>Focus the cost program where it changes outcomes.</a:t>
              </a:r>
            </a:p>
            <a:p>
              <a:pPr marL="0" lvl="0" indent="0" defTabSz="444500">
                <a:lnSpc>
                  <a:spcPct val="90000"/>
                </a:lnSpc>
                <a:spcBef>
                  <a:spcPct val="0"/>
                </a:spcBef>
                <a:spcAft>
                  <a:spcPct val="35000"/>
                </a:spcAft>
                <a:buNone/>
              </a:pPr>
              <a:br>
                <a:rPr lang="en-US" sz="1100" kern="1200" dirty="0">
                  <a:solidFill>
                    <a:schemeClr val="tx1">
                      <a:lumMod val="95000"/>
                      <a:lumOff val="5000"/>
                    </a:schemeClr>
                  </a:solidFill>
                  <a:latin typeface="Arial" panose="020B0604020202020204" pitchFamily="34" charset="0"/>
                  <a:cs typeface="Arial" panose="020B0604020202020204" pitchFamily="34" charset="0"/>
                </a:rPr>
              </a:br>
              <a:r>
                <a:rPr lang="en-US" sz="1100" kern="1200" dirty="0">
                  <a:solidFill>
                    <a:schemeClr val="tx1">
                      <a:lumMod val="95000"/>
                      <a:lumOff val="5000"/>
                    </a:schemeClr>
                  </a:solidFill>
                  <a:latin typeface="Arial" panose="020B0604020202020204" pitchFamily="34" charset="0"/>
                  <a:cs typeface="Arial" panose="020B0604020202020204" pitchFamily="34" charset="0"/>
                </a:rPr>
                <a:t>Because inland transport barely moves the number, we put effort into active-ingredient sourcing and yield to reduce local cost</a:t>
              </a:r>
              <a:r>
                <a:rPr lang="en-US" sz="1100" dirty="0">
                  <a:solidFill>
                    <a:schemeClr val="tx1">
                      <a:lumMod val="95000"/>
                      <a:lumOff val="5000"/>
                    </a:schemeClr>
                  </a:solidFill>
                  <a:latin typeface="Arial" panose="020B0604020202020204" pitchFamily="34" charset="0"/>
                  <a:cs typeface="Arial" panose="020B0604020202020204" pitchFamily="34" charset="0"/>
                </a:rPr>
                <a:t>.</a:t>
              </a:r>
              <a:endParaRPr lang="en-IN" sz="1100" kern="1200" dirty="0">
                <a:solidFill>
                  <a:schemeClr val="tx1">
                    <a:lumMod val="95000"/>
                    <a:lumOff val="5000"/>
                  </a:schemeClr>
                </a:solidFill>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6D6D832A-8397-D53C-40C7-736699043612}"/>
              </a:ext>
            </a:extLst>
          </p:cNvPr>
          <p:cNvGrpSpPr/>
          <p:nvPr/>
        </p:nvGrpSpPr>
        <p:grpSpPr>
          <a:xfrm>
            <a:off x="10066892" y="462924"/>
            <a:ext cx="1993475" cy="1736104"/>
            <a:chOff x="9973222" y="1073364"/>
            <a:chExt cx="1993475" cy="2254064"/>
          </a:xfrm>
        </p:grpSpPr>
        <p:sp>
          <p:nvSpPr>
            <p:cNvPr id="10" name="Rectangle 9">
              <a:extLst>
                <a:ext uri="{FF2B5EF4-FFF2-40B4-BE49-F238E27FC236}">
                  <a16:creationId xmlns:a16="http://schemas.microsoft.com/office/drawing/2014/main" id="{52B64080-C2BF-0A3C-F2D3-D59938F494FF}"/>
                </a:ext>
              </a:extLst>
            </p:cNvPr>
            <p:cNvSpPr/>
            <p:nvPr/>
          </p:nvSpPr>
          <p:spPr>
            <a:xfrm>
              <a:off x="9973222" y="1073364"/>
              <a:ext cx="1993475" cy="2254064"/>
            </a:xfrm>
            <a:prstGeom prst="rect">
              <a:avLst/>
            </a:prstGeom>
            <a:ln w="19050">
              <a:prstDash val="sysDot"/>
            </a:ln>
          </p:spPr>
          <p:style>
            <a:lnRef idx="2">
              <a:scrgbClr r="0" g="0" b="0"/>
            </a:lnRef>
            <a:fillRef idx="1">
              <a:schemeClr val="accent3">
                <a:hueOff val="-11652404"/>
                <a:satOff val="33407"/>
                <a:lumOff val="27059"/>
                <a:alphaOff val="0"/>
              </a:schemeClr>
            </a:fillRef>
            <a:effectRef idx="0">
              <a:schemeClr val="accent3">
                <a:hueOff val="-11652404"/>
                <a:satOff val="33407"/>
                <a:lumOff val="27059"/>
                <a:alphaOff val="0"/>
              </a:schemeClr>
            </a:effectRef>
            <a:fontRef idx="minor">
              <a:schemeClr val="lt1"/>
            </a:fontRef>
          </p:style>
          <p:txBody>
            <a:bodyPr/>
            <a:lstStyle/>
            <a:p>
              <a:endParaRPr lang="en-IN" sz="11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D2F5899-598D-C267-DBBC-23E5F3E128C4}"/>
                </a:ext>
              </a:extLst>
            </p:cNvPr>
            <p:cNvSpPr txBox="1"/>
            <p:nvPr/>
          </p:nvSpPr>
          <p:spPr>
            <a:xfrm>
              <a:off x="9973222" y="1073364"/>
              <a:ext cx="1993475" cy="22540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defTabSz="444500">
                <a:lnSpc>
                  <a:spcPct val="90000"/>
                </a:lnSpc>
                <a:spcBef>
                  <a:spcPct val="0"/>
                </a:spcBef>
                <a:spcAft>
                  <a:spcPct val="35000"/>
                </a:spcAft>
                <a:buNone/>
              </a:pPr>
              <a:r>
                <a:rPr lang="en-US" sz="1100" b="1" kern="1200" dirty="0">
                  <a:solidFill>
                    <a:schemeClr val="tx1">
                      <a:lumMod val="95000"/>
                      <a:lumOff val="5000"/>
                    </a:schemeClr>
                  </a:solidFill>
                  <a:latin typeface="Arial" panose="020B0604020202020204" pitchFamily="34" charset="0"/>
                  <a:cs typeface="Arial" panose="020B0604020202020204" pitchFamily="34" charset="0"/>
                </a:rPr>
                <a:t>Create internal guardrails.</a:t>
              </a:r>
            </a:p>
            <a:p>
              <a:pPr marL="0" lvl="0" indent="0" defTabSz="444500">
                <a:lnSpc>
                  <a:spcPct val="90000"/>
                </a:lnSpc>
                <a:spcBef>
                  <a:spcPct val="0"/>
                </a:spcBef>
                <a:spcAft>
                  <a:spcPct val="35000"/>
                </a:spcAft>
                <a:buNone/>
              </a:pPr>
              <a:br>
                <a:rPr lang="en-US" sz="1100" kern="1200" dirty="0">
                  <a:solidFill>
                    <a:schemeClr val="tx1">
                      <a:lumMod val="95000"/>
                      <a:lumOff val="5000"/>
                    </a:schemeClr>
                  </a:solidFill>
                  <a:latin typeface="Arial" panose="020B0604020202020204" pitchFamily="34" charset="0"/>
                  <a:cs typeface="Arial" panose="020B0604020202020204" pitchFamily="34" charset="0"/>
                </a:rPr>
              </a:br>
              <a:r>
                <a:rPr lang="en-US" sz="1100" kern="1200" dirty="0">
                  <a:solidFill>
                    <a:schemeClr val="tx1">
                      <a:lumMod val="95000"/>
                      <a:lumOff val="5000"/>
                    </a:schemeClr>
                  </a:solidFill>
                  <a:latin typeface="Arial" panose="020B0604020202020204" pitchFamily="34" charset="0"/>
                  <a:cs typeface="Arial" panose="020B0604020202020204" pitchFamily="34" charset="0"/>
                </a:rPr>
                <a:t>We will not bid below the corridor floor unless (a) a long-term volume guarantee is signed, or (b) a financing instrument .</a:t>
              </a:r>
              <a:endParaRPr lang="en-IN" sz="1100" kern="1200" dirty="0">
                <a:solidFill>
                  <a:schemeClr val="tx1">
                    <a:lumMod val="95000"/>
                    <a:lumOff val="5000"/>
                  </a:schemeClr>
                </a:solidFill>
                <a:latin typeface="Arial" panose="020B0604020202020204" pitchFamily="34" charset="0"/>
                <a:cs typeface="Arial" panose="020B0604020202020204" pitchFamily="34" charset="0"/>
              </a:endParaRPr>
            </a:p>
          </p:txBody>
        </p:sp>
      </p:grpSp>
      <p:sp>
        <p:nvSpPr>
          <p:cNvPr id="25" name="Arrow: Right 24">
            <a:extLst>
              <a:ext uri="{FF2B5EF4-FFF2-40B4-BE49-F238E27FC236}">
                <a16:creationId xmlns:a16="http://schemas.microsoft.com/office/drawing/2014/main" id="{5C4D6E8D-F58E-486C-961B-8F725BAEA7EB}"/>
              </a:ext>
            </a:extLst>
          </p:cNvPr>
          <p:cNvSpPr/>
          <p:nvPr/>
        </p:nvSpPr>
        <p:spPr>
          <a:xfrm rot="10800000">
            <a:off x="8535793" y="5397865"/>
            <a:ext cx="310323" cy="21945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C44381E-3E77-D63C-5809-0A2380783219}"/>
              </a:ext>
            </a:extLst>
          </p:cNvPr>
          <p:cNvSpPr/>
          <p:nvPr/>
        </p:nvSpPr>
        <p:spPr>
          <a:xfrm>
            <a:off x="3833135" y="5397865"/>
            <a:ext cx="310323" cy="21945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DEC7B5AC-9DCD-DCB9-3C47-319460EE1B88}"/>
              </a:ext>
            </a:extLst>
          </p:cNvPr>
          <p:cNvCxnSpPr>
            <a:cxnSpLocks/>
          </p:cNvCxnSpPr>
          <p:nvPr/>
        </p:nvCxnSpPr>
        <p:spPr>
          <a:xfrm>
            <a:off x="5935218" y="4194600"/>
            <a:ext cx="0" cy="261058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27A60511-A118-BCAA-00E1-ED47581528D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89580" y="2228754"/>
            <a:ext cx="1942118" cy="1790438"/>
          </a:xfrm>
          <a:prstGeom prst="rect">
            <a:avLst/>
          </a:prstGeom>
          <a:ln w="19050">
            <a:solidFill>
              <a:schemeClr val="tx1"/>
            </a:solidFill>
            <a:prstDash val="sysDot"/>
          </a:ln>
        </p:spPr>
      </p:pic>
      <p:pic>
        <p:nvPicPr>
          <p:cNvPr id="35" name="Picture 34">
            <a:extLst>
              <a:ext uri="{FF2B5EF4-FFF2-40B4-BE49-F238E27FC236}">
                <a16:creationId xmlns:a16="http://schemas.microsoft.com/office/drawing/2014/main" id="{B70ACB97-E0DF-7295-2C6F-4FF8BE27C48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187506" y="2239773"/>
            <a:ext cx="1905262" cy="1790438"/>
          </a:xfrm>
          <a:prstGeom prst="rect">
            <a:avLst/>
          </a:prstGeom>
          <a:ln w="19050">
            <a:solidFill>
              <a:schemeClr val="tx1"/>
            </a:solidFill>
            <a:prstDash val="sysDot"/>
          </a:ln>
        </p:spPr>
      </p:pic>
      <p:pic>
        <p:nvPicPr>
          <p:cNvPr id="37" name="Picture 36">
            <a:extLst>
              <a:ext uri="{FF2B5EF4-FFF2-40B4-BE49-F238E27FC236}">
                <a16:creationId xmlns:a16="http://schemas.microsoft.com/office/drawing/2014/main" id="{9D5F740A-CAD8-4CC8-F017-C03466C187C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152501" y="2221574"/>
            <a:ext cx="1905262" cy="1808637"/>
          </a:xfrm>
          <a:prstGeom prst="rect">
            <a:avLst/>
          </a:prstGeom>
          <a:ln w="19050">
            <a:solidFill>
              <a:schemeClr val="tx1"/>
            </a:solidFill>
            <a:prstDash val="sysDot"/>
          </a:ln>
        </p:spPr>
      </p:pic>
      <p:pic>
        <p:nvPicPr>
          <p:cNvPr id="39" name="Picture 38">
            <a:extLst>
              <a:ext uri="{FF2B5EF4-FFF2-40B4-BE49-F238E27FC236}">
                <a16:creationId xmlns:a16="http://schemas.microsoft.com/office/drawing/2014/main" id="{367BF237-8904-F91F-4984-2A976911042C}"/>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103303" y="2228753"/>
            <a:ext cx="1943818" cy="1815487"/>
          </a:xfrm>
          <a:prstGeom prst="rect">
            <a:avLst/>
          </a:prstGeom>
          <a:ln w="19050">
            <a:solidFill>
              <a:schemeClr val="tx1"/>
            </a:solidFill>
            <a:prstDash val="sysDot"/>
          </a:ln>
        </p:spPr>
      </p:pic>
      <p:pic>
        <p:nvPicPr>
          <p:cNvPr id="41" name="Picture 40">
            <a:extLst>
              <a:ext uri="{FF2B5EF4-FFF2-40B4-BE49-F238E27FC236}">
                <a16:creationId xmlns:a16="http://schemas.microsoft.com/office/drawing/2014/main" id="{D56F9079-4238-C2E3-3E40-8BC35C890753}"/>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102929" y="2228753"/>
            <a:ext cx="1966132" cy="1815487"/>
          </a:xfrm>
          <a:prstGeom prst="rect">
            <a:avLst/>
          </a:prstGeom>
          <a:ln w="19050">
            <a:solidFill>
              <a:schemeClr val="tx1"/>
            </a:solidFill>
            <a:prstDash val="sysDot"/>
          </a:ln>
        </p:spPr>
      </p:pic>
      <p:pic>
        <p:nvPicPr>
          <p:cNvPr id="43" name="Picture 42">
            <a:extLst>
              <a:ext uri="{FF2B5EF4-FFF2-40B4-BE49-F238E27FC236}">
                <a16:creationId xmlns:a16="http://schemas.microsoft.com/office/drawing/2014/main" id="{B54056FF-0490-6D8D-F2FF-4CD701B1DFE9}"/>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095849" y="2239773"/>
            <a:ext cx="1926282" cy="1794905"/>
          </a:xfrm>
          <a:prstGeom prst="rect">
            <a:avLst/>
          </a:prstGeom>
          <a:ln w="19050">
            <a:solidFill>
              <a:schemeClr val="tx1"/>
            </a:solidFill>
            <a:prstDash val="sysDot"/>
          </a:ln>
        </p:spPr>
      </p:pic>
      <p:cxnSp>
        <p:nvCxnSpPr>
          <p:cNvPr id="29" name="Straight Connector 28">
            <a:extLst>
              <a:ext uri="{FF2B5EF4-FFF2-40B4-BE49-F238E27FC236}">
                <a16:creationId xmlns:a16="http://schemas.microsoft.com/office/drawing/2014/main" id="{704AF7C6-2CC6-D9C2-6483-FF39973C4B63}"/>
              </a:ext>
            </a:extLst>
          </p:cNvPr>
          <p:cNvCxnSpPr>
            <a:cxnSpLocks/>
          </p:cNvCxnSpPr>
          <p:nvPr/>
        </p:nvCxnSpPr>
        <p:spPr>
          <a:xfrm>
            <a:off x="2905125" y="360975"/>
            <a:ext cx="66675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9224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1220088" y="55406"/>
            <a:ext cx="10570464" cy="602963"/>
          </a:xfrm>
        </p:spPr>
        <p:txBody>
          <a:bodyPr/>
          <a:lstStyle/>
          <a:p>
            <a:r>
              <a:rPr lang="en-US" sz="2300" dirty="0">
                <a:solidFill>
                  <a:schemeClr val="bg2">
                    <a:lumMod val="10000"/>
                  </a:schemeClr>
                </a:solidFill>
                <a:latin typeface="Arial" panose="020B0604020202020204" pitchFamily="34" charset="0"/>
                <a:cs typeface="Arial" panose="020B0604020202020204" pitchFamily="34" charset="0"/>
              </a:rPr>
              <a:t>Quantitative Strategy I: Two-speed capacity, Deliver Now, Localize next</a:t>
            </a:r>
          </a:p>
        </p:txBody>
      </p:sp>
      <p:sp>
        <p:nvSpPr>
          <p:cNvPr id="2" name="Title 4">
            <a:extLst>
              <a:ext uri="{FF2B5EF4-FFF2-40B4-BE49-F238E27FC236}">
                <a16:creationId xmlns:a16="http://schemas.microsoft.com/office/drawing/2014/main" id="{53F395BA-4772-5C80-9FF8-A25B943BF4ED}"/>
              </a:ext>
            </a:extLst>
          </p:cNvPr>
          <p:cNvSpPr txBox="1">
            <a:spLocks/>
          </p:cNvSpPr>
          <p:nvPr/>
        </p:nvSpPr>
        <p:spPr>
          <a:xfrm>
            <a:off x="3332195" y="549743"/>
            <a:ext cx="5911089" cy="457200"/>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1800" dirty="0">
                <a:solidFill>
                  <a:schemeClr val="bg2">
                    <a:lumMod val="10000"/>
                  </a:schemeClr>
                </a:solidFill>
                <a:latin typeface="Arial" panose="020B0604020202020204" pitchFamily="34" charset="0"/>
                <a:cs typeface="Arial" panose="020B0604020202020204" pitchFamily="34" charset="0"/>
              </a:rPr>
              <a:t>How we build: quick start now, full localization next</a:t>
            </a:r>
          </a:p>
        </p:txBody>
      </p:sp>
      <p:sp>
        <p:nvSpPr>
          <p:cNvPr id="9" name="Text Placeholder 6">
            <a:extLst>
              <a:ext uri="{FF2B5EF4-FFF2-40B4-BE49-F238E27FC236}">
                <a16:creationId xmlns:a16="http://schemas.microsoft.com/office/drawing/2014/main" id="{72FC1386-192E-D0CF-4D4D-4CA1F65BD867}"/>
              </a:ext>
            </a:extLst>
          </p:cNvPr>
          <p:cNvSpPr>
            <a:spLocks noGrp="1"/>
          </p:cNvSpPr>
          <p:nvPr>
            <p:ph type="body" sz="quarter" idx="12"/>
          </p:nvPr>
        </p:nvSpPr>
        <p:spPr>
          <a:xfrm>
            <a:off x="65151" y="998561"/>
            <a:ext cx="5605272" cy="2250770"/>
          </a:xfrm>
          <a:ln w="19050">
            <a:solidFill>
              <a:schemeClr val="tx1"/>
            </a:solidFill>
            <a:prstDash val="sysDot"/>
          </a:ln>
        </p:spPr>
        <p:txBody>
          <a:bodyPr/>
          <a:lstStyle/>
          <a:p>
            <a:pPr marL="0" indent="0" algn="just">
              <a:buNone/>
            </a:pPr>
            <a:r>
              <a:rPr lang="en-US" sz="1200" b="1" dirty="0">
                <a:solidFill>
                  <a:schemeClr val="bg2">
                    <a:lumMod val="10000"/>
                  </a:schemeClr>
                </a:solidFill>
                <a:latin typeface="Arial" panose="020B0604020202020204" pitchFamily="34" charset="0"/>
                <a:cs typeface="Arial" panose="020B0604020202020204" pitchFamily="34" charset="0"/>
              </a:rPr>
              <a:t>Strategy </a:t>
            </a:r>
          </a:p>
          <a:p>
            <a:pPr marL="285750" indent="-285750" algn="just">
              <a:buFont typeface="Arial" panose="020B0604020202020204" pitchFamily="34" charset="0"/>
              <a:buChar char="•"/>
            </a:pPr>
            <a:r>
              <a:rPr lang="en-US" sz="1200" dirty="0">
                <a:solidFill>
                  <a:schemeClr val="bg2">
                    <a:lumMod val="10000"/>
                  </a:schemeClr>
                </a:solidFill>
                <a:latin typeface="Arial" panose="020B0604020202020204" pitchFamily="34" charset="0"/>
                <a:cs typeface="Arial" panose="020B0604020202020204" pitchFamily="34" charset="0"/>
              </a:rPr>
              <a:t>We begin with bottling and packaging, so first local lots are released in about 15 months.</a:t>
            </a:r>
          </a:p>
          <a:p>
            <a:pPr marL="285750" indent="-285750" algn="just">
              <a:buFont typeface="Arial" panose="020B0604020202020204" pitchFamily="34" charset="0"/>
              <a:buChar char="•"/>
            </a:pPr>
            <a:r>
              <a:rPr lang="en-US" sz="1200" dirty="0">
                <a:solidFill>
                  <a:schemeClr val="bg2">
                    <a:lumMod val="10000"/>
                  </a:schemeClr>
                </a:solidFill>
                <a:latin typeface="Arial" panose="020B0604020202020204" pitchFamily="34" charset="0"/>
                <a:cs typeface="Arial" panose="020B0604020202020204" pitchFamily="34" charset="0"/>
              </a:rPr>
              <a:t>Example: Start making the active ingredient for the measles–rubella vaccine once two conditions are met: regulator approval and signed purchase commitments.</a:t>
            </a:r>
          </a:p>
          <a:p>
            <a:pPr marL="285750" indent="-285750" algn="just">
              <a:buFont typeface="Arial" panose="020B0604020202020204" pitchFamily="34" charset="0"/>
              <a:buChar char="•"/>
            </a:pPr>
            <a:r>
              <a:rPr lang="en-US" sz="1200" dirty="0">
                <a:solidFill>
                  <a:schemeClr val="bg2">
                    <a:lumMod val="10000"/>
                  </a:schemeClr>
                </a:solidFill>
                <a:latin typeface="Arial" panose="020B0604020202020204" pitchFamily="34" charset="0"/>
                <a:cs typeface="Arial" panose="020B0604020202020204" pitchFamily="34" charset="0"/>
              </a:rPr>
              <a:t>Start now with bottling and packaging and trigger the first active-ingredient module after qualification and pre-qualification are achieved and offtake is signed.</a:t>
            </a:r>
            <a:endParaRPr lang="en-IN" sz="1200" dirty="0">
              <a:solidFill>
                <a:schemeClr val="bg2">
                  <a:lumMod val="10000"/>
                </a:schemeClr>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F1943C49-C61F-3671-BC74-F6A5B9F0C427}"/>
              </a:ext>
            </a:extLst>
          </p:cNvPr>
          <p:cNvPicPr>
            <a:picLocks noChangeAspect="1"/>
          </p:cNvPicPr>
          <p:nvPr/>
        </p:nvPicPr>
        <p:blipFill>
          <a:blip r:embed="rId3">
            <a:clrChange>
              <a:clrFrom>
                <a:srgbClr val="FFFFFF"/>
              </a:clrFrom>
              <a:clrTo>
                <a:srgbClr val="FFFFFF">
                  <a:alpha val="0"/>
                </a:srgbClr>
              </a:clrTo>
            </a:clrChange>
          </a:blip>
          <a:srcRect l="776" r="980" b="1474"/>
          <a:stretch>
            <a:fillRect/>
          </a:stretch>
        </p:blipFill>
        <p:spPr>
          <a:xfrm>
            <a:off x="65151" y="3510713"/>
            <a:ext cx="4477535" cy="3310931"/>
          </a:xfrm>
          <a:prstGeom prst="rect">
            <a:avLst/>
          </a:prstGeom>
          <a:ln w="19050">
            <a:noFill/>
            <a:prstDash val="sysDot"/>
          </a:ln>
        </p:spPr>
      </p:pic>
      <p:pic>
        <p:nvPicPr>
          <p:cNvPr id="15" name="Picture 14">
            <a:extLst>
              <a:ext uri="{FF2B5EF4-FFF2-40B4-BE49-F238E27FC236}">
                <a16:creationId xmlns:a16="http://schemas.microsoft.com/office/drawing/2014/main" id="{C1EC874D-A408-687F-BCB7-BFABD78F185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172325" y="3428999"/>
            <a:ext cx="4947387" cy="1637997"/>
          </a:xfrm>
          <a:prstGeom prst="rect">
            <a:avLst/>
          </a:prstGeom>
          <a:ln w="19050">
            <a:noFill/>
            <a:prstDash val="sysDot"/>
          </a:ln>
        </p:spPr>
      </p:pic>
      <p:sp>
        <p:nvSpPr>
          <p:cNvPr id="17" name="Text Placeholder 6">
            <a:extLst>
              <a:ext uri="{FF2B5EF4-FFF2-40B4-BE49-F238E27FC236}">
                <a16:creationId xmlns:a16="http://schemas.microsoft.com/office/drawing/2014/main" id="{7894BA95-1ABF-BAD6-3189-F8BC153121C9}"/>
              </a:ext>
            </a:extLst>
          </p:cNvPr>
          <p:cNvSpPr txBox="1">
            <a:spLocks/>
          </p:cNvSpPr>
          <p:nvPr/>
        </p:nvSpPr>
        <p:spPr>
          <a:xfrm>
            <a:off x="7172323" y="5231040"/>
            <a:ext cx="4947387" cy="1481328"/>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200" b="1" dirty="0">
                <a:solidFill>
                  <a:schemeClr val="bg2">
                    <a:lumMod val="10000"/>
                  </a:schemeClr>
                </a:solidFill>
                <a:latin typeface="Arial" panose="020B0604020202020204" pitchFamily="34" charset="0"/>
                <a:cs typeface="Arial" panose="020B0604020202020204" pitchFamily="34" charset="0"/>
              </a:rPr>
              <a:t>Time:</a:t>
            </a:r>
            <a:r>
              <a:rPr lang="en-US" sz="1200" dirty="0">
                <a:solidFill>
                  <a:schemeClr val="bg2">
                    <a:lumMod val="10000"/>
                  </a:schemeClr>
                </a:solidFill>
                <a:latin typeface="Arial" panose="020B0604020202020204" pitchFamily="34" charset="0"/>
                <a:cs typeface="Arial" panose="020B0604020202020204" pitchFamily="34" charset="0"/>
              </a:rPr>
              <a:t> 15 months to first lots for bottling and packaging vs ~24 months for the first active-ingredient module.</a:t>
            </a:r>
          </a:p>
          <a:p>
            <a:pPr marL="285750" indent="-285750" algn="just">
              <a:buFont typeface="Arial" panose="020B0604020202020204" pitchFamily="34" charset="0"/>
              <a:buChar char="•"/>
            </a:pPr>
            <a:r>
              <a:rPr lang="en-US" sz="1200" b="1" dirty="0">
                <a:solidFill>
                  <a:schemeClr val="bg2">
                    <a:lumMod val="10000"/>
                  </a:schemeClr>
                </a:solidFill>
                <a:latin typeface="Arial" panose="020B0604020202020204" pitchFamily="34" charset="0"/>
                <a:cs typeface="Arial" panose="020B0604020202020204" pitchFamily="34" charset="0"/>
              </a:rPr>
              <a:t>Capital productivity:</a:t>
            </a:r>
            <a:r>
              <a:rPr lang="en-US" sz="1200" dirty="0">
                <a:solidFill>
                  <a:schemeClr val="bg2">
                    <a:lumMod val="10000"/>
                  </a:schemeClr>
                </a:solidFill>
                <a:latin typeface="Arial" panose="020B0604020202020204" pitchFamily="34" charset="0"/>
                <a:cs typeface="Arial" panose="020B0604020202020204" pitchFamily="34" charset="0"/>
              </a:rPr>
              <a:t> Each $10 million builds ~3.5 million doses with bottling and packaging vs ~1.1–1.2 million doses with active-ingredient production.</a:t>
            </a:r>
          </a:p>
          <a:p>
            <a:pPr marL="285750" indent="-285750" algn="just">
              <a:buFont typeface="Arial" panose="020B0604020202020204" pitchFamily="34" charset="0"/>
              <a:buChar char="•"/>
            </a:pPr>
            <a:r>
              <a:rPr lang="en-US" sz="1200" b="1" dirty="0">
                <a:solidFill>
                  <a:schemeClr val="bg2">
                    <a:lumMod val="10000"/>
                  </a:schemeClr>
                </a:solidFill>
                <a:latin typeface="Arial" panose="020B0604020202020204" pitchFamily="34" charset="0"/>
                <a:cs typeface="Arial" panose="020B0604020202020204" pitchFamily="34" charset="0"/>
              </a:rPr>
              <a:t>Implication:</a:t>
            </a:r>
            <a:r>
              <a:rPr lang="en-US" sz="1200" dirty="0">
                <a:solidFill>
                  <a:schemeClr val="bg2">
                    <a:lumMod val="10000"/>
                  </a:schemeClr>
                </a:solidFill>
                <a:latin typeface="Arial" panose="020B0604020202020204" pitchFamily="34" charset="0"/>
                <a:cs typeface="Arial" panose="020B0604020202020204" pitchFamily="34" charset="0"/>
              </a:rPr>
              <a:t> Lead with bottling and packaging to deliver fast, low-cost doses, while preparing the active-ingredient module</a:t>
            </a:r>
            <a:endParaRPr lang="en-IN" sz="1200" dirty="0">
              <a:solidFill>
                <a:schemeClr val="bg2">
                  <a:lumMod val="10000"/>
                </a:schemeClr>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B518C7C3-AADC-A3B8-8446-5D3AFE3808E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931436" y="943913"/>
            <a:ext cx="3118104" cy="2250770"/>
          </a:xfrm>
          <a:prstGeom prst="rect">
            <a:avLst/>
          </a:prstGeom>
          <a:ln w="19050">
            <a:noFill/>
            <a:prstDash val="sysDot"/>
          </a:ln>
        </p:spPr>
      </p:pic>
      <p:sp>
        <p:nvSpPr>
          <p:cNvPr id="20" name="Text Placeholder 6">
            <a:extLst>
              <a:ext uri="{FF2B5EF4-FFF2-40B4-BE49-F238E27FC236}">
                <a16:creationId xmlns:a16="http://schemas.microsoft.com/office/drawing/2014/main" id="{FD71C116-E14F-9885-7A1B-605F116C8D6E}"/>
              </a:ext>
            </a:extLst>
          </p:cNvPr>
          <p:cNvSpPr txBox="1">
            <a:spLocks/>
          </p:cNvSpPr>
          <p:nvPr/>
        </p:nvSpPr>
        <p:spPr>
          <a:xfrm>
            <a:off x="9427464" y="1008086"/>
            <a:ext cx="2692246" cy="2250770"/>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200" b="1" dirty="0">
                <a:solidFill>
                  <a:schemeClr val="bg2">
                    <a:lumMod val="10000"/>
                  </a:schemeClr>
                </a:solidFill>
                <a:latin typeface="Arial" panose="020B0604020202020204" pitchFamily="34" charset="0"/>
                <a:cs typeface="Arial" panose="020B0604020202020204" pitchFamily="34" charset="0"/>
              </a:rPr>
              <a:t>Bridge capacity wins on speed and cost:</a:t>
            </a:r>
            <a:r>
              <a:rPr lang="en-US" sz="1200" dirty="0">
                <a:solidFill>
                  <a:schemeClr val="bg2">
                    <a:lumMod val="10000"/>
                  </a:schemeClr>
                </a:solidFill>
                <a:latin typeface="Arial" panose="020B0604020202020204" pitchFamily="34" charset="0"/>
                <a:cs typeface="Arial" panose="020B0604020202020204" pitchFamily="34" charset="0"/>
              </a:rPr>
              <a:t> Bottling and packaging scores highest on speed and capital efficiency while remaining reliable, ideal for getting doses out early.</a:t>
            </a:r>
          </a:p>
          <a:p>
            <a:pPr marL="285750" indent="-285750" algn="just">
              <a:buFont typeface="Arial" panose="020B0604020202020204" pitchFamily="34" charset="0"/>
              <a:buChar char="•"/>
            </a:pPr>
            <a:r>
              <a:rPr lang="en-US" sz="1200" b="1" dirty="0">
                <a:solidFill>
                  <a:schemeClr val="bg2">
                    <a:lumMod val="10000"/>
                  </a:schemeClr>
                </a:solidFill>
                <a:latin typeface="Arial" panose="020B0604020202020204" pitchFamily="34" charset="0"/>
                <a:cs typeface="Arial" panose="020B0604020202020204" pitchFamily="34" charset="0"/>
              </a:rPr>
              <a:t>Second-phase plays:</a:t>
            </a:r>
            <a:r>
              <a:rPr lang="en-US" sz="1200" dirty="0">
                <a:solidFill>
                  <a:schemeClr val="bg2">
                    <a:lumMod val="10000"/>
                  </a:schemeClr>
                </a:solidFill>
                <a:latin typeface="Arial" panose="020B0604020202020204" pitchFamily="34" charset="0"/>
                <a:cs typeface="Arial" panose="020B0604020202020204" pitchFamily="34" charset="0"/>
              </a:rPr>
              <a:t> Pneumococcal and other complex vaccines bring bigger scale but slower timing and higher energy needs, plan them after the first module is running.</a:t>
            </a:r>
          </a:p>
          <a:p>
            <a:pPr marL="285750" indent="-285750" algn="just">
              <a:buFont typeface="Arial" panose="020B0604020202020204" pitchFamily="34" charset="0"/>
              <a:buChar char="•"/>
            </a:pPr>
            <a:endParaRPr lang="en-IN" sz="1200" dirty="0">
              <a:solidFill>
                <a:schemeClr val="bg2">
                  <a:lumMod val="10000"/>
                </a:schemeClr>
              </a:solidFill>
              <a:latin typeface="Arial" panose="020B0604020202020204" pitchFamily="34" charset="0"/>
              <a:cs typeface="Arial" panose="020B0604020202020204" pitchFamily="34" charset="0"/>
            </a:endParaRPr>
          </a:p>
        </p:txBody>
      </p:sp>
      <p:sp>
        <p:nvSpPr>
          <p:cNvPr id="23" name="Text Placeholder 6">
            <a:extLst>
              <a:ext uri="{FF2B5EF4-FFF2-40B4-BE49-F238E27FC236}">
                <a16:creationId xmlns:a16="http://schemas.microsoft.com/office/drawing/2014/main" id="{2F10318C-7260-3F4B-DFBA-B7D697E96B75}"/>
              </a:ext>
            </a:extLst>
          </p:cNvPr>
          <p:cNvSpPr txBox="1">
            <a:spLocks/>
          </p:cNvSpPr>
          <p:nvPr/>
        </p:nvSpPr>
        <p:spPr>
          <a:xfrm>
            <a:off x="4636575" y="4081177"/>
            <a:ext cx="2413426" cy="2118454"/>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200" b="1" dirty="0">
                <a:solidFill>
                  <a:schemeClr val="bg2">
                    <a:lumMod val="10000"/>
                  </a:schemeClr>
                </a:solidFill>
                <a:latin typeface="Arial" panose="020B0604020202020204" pitchFamily="34" charset="0"/>
                <a:cs typeface="Arial" panose="020B0604020202020204" pitchFamily="34" charset="0"/>
              </a:rPr>
              <a:t>Fastest path: </a:t>
            </a:r>
            <a:r>
              <a:rPr lang="en-US" sz="1200" dirty="0">
                <a:solidFill>
                  <a:schemeClr val="bg2">
                    <a:lumMod val="10000"/>
                  </a:schemeClr>
                </a:solidFill>
                <a:latin typeface="Arial" panose="020B0604020202020204" pitchFamily="34" charset="0"/>
                <a:cs typeface="Arial" panose="020B0604020202020204" pitchFamily="34" charset="0"/>
              </a:rPr>
              <a:t>Bottling and packaging reaches first local lots in ~15 months, then ramps quickly to steady output.</a:t>
            </a:r>
          </a:p>
          <a:p>
            <a:pPr marL="285750" indent="-285750" algn="just">
              <a:buFont typeface="Arial" panose="020B0604020202020204" pitchFamily="34" charset="0"/>
              <a:buChar char="•"/>
            </a:pPr>
            <a:r>
              <a:rPr lang="en-US" sz="1200" b="1" dirty="0">
                <a:solidFill>
                  <a:schemeClr val="bg2">
                    <a:lumMod val="10000"/>
                  </a:schemeClr>
                </a:solidFill>
                <a:latin typeface="Arial" panose="020B0604020202020204" pitchFamily="34" charset="0"/>
                <a:cs typeface="Arial" panose="020B0604020202020204" pitchFamily="34" charset="0"/>
              </a:rPr>
              <a:t>Deeper build takes longer</a:t>
            </a:r>
            <a:r>
              <a:rPr lang="en-US" sz="1200" dirty="0">
                <a:solidFill>
                  <a:schemeClr val="bg2">
                    <a:lumMod val="10000"/>
                  </a:schemeClr>
                </a:solidFill>
                <a:latin typeface="Arial" panose="020B0604020202020204" pitchFamily="34" charset="0"/>
                <a:cs typeface="Arial" panose="020B0604020202020204" pitchFamily="34" charset="0"/>
              </a:rPr>
              <a:t>: Adding active-ingredient production through a regional joint venture adds ~6–9 months but delivers larger long-term capacity.</a:t>
            </a:r>
            <a:endParaRPr lang="en-IN" sz="1200" dirty="0">
              <a:solidFill>
                <a:schemeClr val="bg2">
                  <a:lumMod val="10000"/>
                </a:schemeClr>
              </a:solidFill>
              <a:latin typeface="Arial" panose="020B0604020202020204" pitchFamily="34" charset="0"/>
              <a:cs typeface="Arial" panose="020B0604020202020204" pitchFamily="34" charset="0"/>
            </a:endParaRPr>
          </a:p>
        </p:txBody>
      </p:sp>
      <p:sp>
        <p:nvSpPr>
          <p:cNvPr id="6" name="Arrow: Right 5">
            <a:extLst>
              <a:ext uri="{FF2B5EF4-FFF2-40B4-BE49-F238E27FC236}">
                <a16:creationId xmlns:a16="http://schemas.microsoft.com/office/drawing/2014/main" id="{EB16DB10-7038-8E31-1CC4-3C16C7D2910D}"/>
              </a:ext>
            </a:extLst>
          </p:cNvPr>
          <p:cNvSpPr/>
          <p:nvPr/>
        </p:nvSpPr>
        <p:spPr>
          <a:xfrm>
            <a:off x="9088123" y="2240953"/>
            <a:ext cx="310323" cy="21945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72E5AAD1-BBAA-C0F4-F2EC-D999D6F1EDF2}"/>
              </a:ext>
            </a:extLst>
          </p:cNvPr>
          <p:cNvSpPr/>
          <p:nvPr/>
        </p:nvSpPr>
        <p:spPr>
          <a:xfrm>
            <a:off x="4279988" y="4855464"/>
            <a:ext cx="310323" cy="21945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D4F851D8-BA4A-BC98-A5CD-0CD8C1AC4CF2}"/>
              </a:ext>
            </a:extLst>
          </p:cNvPr>
          <p:cNvSpPr/>
          <p:nvPr/>
        </p:nvSpPr>
        <p:spPr>
          <a:xfrm rot="5400000">
            <a:off x="9744525" y="5011531"/>
            <a:ext cx="257160" cy="18186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Connector 2">
            <a:extLst>
              <a:ext uri="{FF2B5EF4-FFF2-40B4-BE49-F238E27FC236}">
                <a16:creationId xmlns:a16="http://schemas.microsoft.com/office/drawing/2014/main" id="{B5343121-A5B4-5A0B-EB0E-6D403F998D08}"/>
              </a:ext>
            </a:extLst>
          </p:cNvPr>
          <p:cNvCxnSpPr>
            <a:cxnSpLocks/>
          </p:cNvCxnSpPr>
          <p:nvPr/>
        </p:nvCxnSpPr>
        <p:spPr>
          <a:xfrm>
            <a:off x="1096263" y="494325"/>
            <a:ext cx="10352787"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96770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a:extLst>
            <a:ext uri="{FF2B5EF4-FFF2-40B4-BE49-F238E27FC236}">
              <a16:creationId xmlns:a16="http://schemas.microsoft.com/office/drawing/2014/main" id="{3B9FF1E9-5C8C-B6DE-5A5D-E9EC37C9522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E97BF6-40B4-42AC-0F82-A937D2971025}"/>
              </a:ext>
            </a:extLst>
          </p:cNvPr>
          <p:cNvSpPr>
            <a:spLocks noGrp="1"/>
          </p:cNvSpPr>
          <p:nvPr>
            <p:ph type="title"/>
          </p:nvPr>
        </p:nvSpPr>
        <p:spPr>
          <a:xfrm>
            <a:off x="1450847" y="541"/>
            <a:ext cx="9631680" cy="602963"/>
          </a:xfrm>
        </p:spPr>
        <p:txBody>
          <a:bodyPr/>
          <a:lstStyle/>
          <a:p>
            <a:pPr algn="ctr"/>
            <a:r>
              <a:rPr lang="en-US" sz="2300" dirty="0">
                <a:solidFill>
                  <a:schemeClr val="bg2">
                    <a:lumMod val="10000"/>
                  </a:schemeClr>
                </a:solidFill>
                <a:latin typeface="Arial" panose="020B0604020202020204" pitchFamily="34" charset="0"/>
                <a:cs typeface="Arial" panose="020B0604020202020204" pitchFamily="34" charset="0"/>
              </a:rPr>
              <a:t>Quantitative Strategy II: </a:t>
            </a:r>
            <a:r>
              <a:rPr lang="en-US" sz="2300" dirty="0"/>
              <a:t>Our Cost Position and the Path to Parity</a:t>
            </a:r>
            <a:endParaRPr lang="en-US" sz="23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0" name="Text Placeholder 6">
            <a:extLst>
              <a:ext uri="{FF2B5EF4-FFF2-40B4-BE49-F238E27FC236}">
                <a16:creationId xmlns:a16="http://schemas.microsoft.com/office/drawing/2014/main" id="{3B70122C-C103-13FC-20B7-820EDABEC04A}"/>
              </a:ext>
            </a:extLst>
          </p:cNvPr>
          <p:cNvSpPr txBox="1">
            <a:spLocks/>
          </p:cNvSpPr>
          <p:nvPr/>
        </p:nvSpPr>
        <p:spPr>
          <a:xfrm>
            <a:off x="5023988" y="761081"/>
            <a:ext cx="2119361" cy="4817397"/>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b="1" dirty="0">
                <a:solidFill>
                  <a:schemeClr val="tx1">
                    <a:lumMod val="95000"/>
                    <a:lumOff val="5000"/>
                  </a:schemeClr>
                </a:solidFill>
                <a:latin typeface="Arial" panose="020B0604020202020204" pitchFamily="34" charset="0"/>
                <a:cs typeface="Arial" panose="020B0604020202020204" pitchFamily="34" charset="0"/>
              </a:rPr>
              <a:t>Strategy</a:t>
            </a:r>
          </a:p>
          <a:p>
            <a:pPr marL="0" indent="0" algn="just">
              <a:buNone/>
            </a:pPr>
            <a:r>
              <a:rPr lang="en-US" sz="1200" dirty="0">
                <a:solidFill>
                  <a:schemeClr val="tx1">
                    <a:lumMod val="95000"/>
                    <a:lumOff val="5000"/>
                  </a:schemeClr>
                </a:solidFill>
                <a:latin typeface="Arial" panose="020B0604020202020204" pitchFamily="34" charset="0"/>
                <a:cs typeface="Arial" panose="020B0604020202020204" pitchFamily="34" charset="0"/>
              </a:rPr>
              <a:t>The active ingredient drives our unit cost; electricity and cold chain are small shares. Savings must come from chemistry and yield</a:t>
            </a:r>
          </a:p>
          <a:p>
            <a:pPr marL="0" indent="0" algn="just">
              <a:buNone/>
            </a:pPr>
            <a:r>
              <a:rPr lang="en-US" sz="1200" dirty="0">
                <a:solidFill>
                  <a:schemeClr val="tx1">
                    <a:lumMod val="95000"/>
                    <a:lumOff val="5000"/>
                  </a:schemeClr>
                </a:solidFill>
                <a:latin typeface="Arial" panose="020B0604020202020204" pitchFamily="34" charset="0"/>
                <a:cs typeface="Arial" panose="020B0604020202020204" pitchFamily="34" charset="0"/>
              </a:rPr>
              <a:t>To speak scientifically, Measles–rubella is our first parity target; the combination vaccine follows once yields step up. Conjugate and inactivated products move later when the economics improve.</a:t>
            </a:r>
          </a:p>
          <a:p>
            <a:pPr marL="0" indent="0" algn="just">
              <a:buNone/>
            </a:pPr>
            <a:r>
              <a:rPr lang="en-US" sz="1200" dirty="0">
                <a:solidFill>
                  <a:schemeClr val="tx1">
                    <a:lumMod val="95000"/>
                    <a:lumOff val="5000"/>
                  </a:schemeClr>
                </a:solidFill>
                <a:latin typeface="Arial" panose="020B0604020202020204" pitchFamily="34" charset="0"/>
                <a:cs typeface="Arial" panose="020B0604020202020204" pitchFamily="34" charset="0"/>
              </a:rPr>
              <a:t>Securing two qualified suppliers for the active ingredient, with volume commitments, right-sized pack formats, and delivery windows that cut waste.</a:t>
            </a:r>
          </a:p>
          <a:p>
            <a:pPr marL="0" indent="0" algn="just">
              <a:buNone/>
            </a:pPr>
            <a:r>
              <a:rPr lang="en-US" sz="1200" dirty="0">
                <a:solidFill>
                  <a:schemeClr val="tx1">
                    <a:lumMod val="95000"/>
                    <a:lumOff val="5000"/>
                  </a:schemeClr>
                </a:solidFill>
                <a:latin typeface="Arial" panose="020B0604020202020204" pitchFamily="34" charset="0"/>
                <a:cs typeface="Arial" panose="020B0604020202020204" pitchFamily="34" charset="0"/>
              </a:rPr>
              <a:t>Running lines at ninety percent or higher utilization and standardize materials as our goal is to reduce cost of sales</a:t>
            </a:r>
            <a:endParaRPr lang="en-IN" sz="12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Title 4">
            <a:extLst>
              <a:ext uri="{FF2B5EF4-FFF2-40B4-BE49-F238E27FC236}">
                <a16:creationId xmlns:a16="http://schemas.microsoft.com/office/drawing/2014/main" id="{7C866310-EF75-3E4F-EC20-0456B4CC5C0F}"/>
              </a:ext>
            </a:extLst>
          </p:cNvPr>
          <p:cNvSpPr txBox="1">
            <a:spLocks/>
          </p:cNvSpPr>
          <p:nvPr/>
        </p:nvSpPr>
        <p:spPr>
          <a:xfrm>
            <a:off x="932688" y="434493"/>
            <a:ext cx="10954512" cy="457200"/>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1600" dirty="0"/>
              <a:t>Why local cost is high today and exactly how to close the remaining gap</a:t>
            </a:r>
            <a:endParaRPr lang="en-US" sz="16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D837961-FDAA-E050-05CF-415DD976B43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144" y="761081"/>
            <a:ext cx="4762177" cy="4817397"/>
          </a:xfrm>
          <a:prstGeom prst="rect">
            <a:avLst/>
          </a:prstGeom>
          <a:ln w="19050">
            <a:noFill/>
            <a:prstDash val="sysDot"/>
          </a:ln>
        </p:spPr>
      </p:pic>
      <p:pic>
        <p:nvPicPr>
          <p:cNvPr id="13" name="Picture 12">
            <a:extLst>
              <a:ext uri="{FF2B5EF4-FFF2-40B4-BE49-F238E27FC236}">
                <a16:creationId xmlns:a16="http://schemas.microsoft.com/office/drawing/2014/main" id="{E3908E2D-0DA3-58AF-B7D5-0155CF4F193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31228" y="778730"/>
            <a:ext cx="4657258" cy="4817397"/>
          </a:xfrm>
          <a:prstGeom prst="rect">
            <a:avLst/>
          </a:prstGeom>
          <a:ln w="19050">
            <a:noFill/>
            <a:prstDash val="sysDot"/>
          </a:ln>
        </p:spPr>
      </p:pic>
      <p:pic>
        <p:nvPicPr>
          <p:cNvPr id="16" name="Picture 15">
            <a:extLst>
              <a:ext uri="{FF2B5EF4-FFF2-40B4-BE49-F238E27FC236}">
                <a16:creationId xmlns:a16="http://schemas.microsoft.com/office/drawing/2014/main" id="{E2E52697-3E0A-F53F-9663-45ED95F1C18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850063" y="5648640"/>
            <a:ext cx="3036954" cy="1160747"/>
          </a:xfrm>
          <a:prstGeom prst="rect">
            <a:avLst/>
          </a:prstGeom>
          <a:ln w="19050">
            <a:noFill/>
            <a:prstDash val="sysDot"/>
          </a:ln>
        </p:spPr>
      </p:pic>
      <p:sp>
        <p:nvSpPr>
          <p:cNvPr id="18" name="Text Placeholder 6">
            <a:extLst>
              <a:ext uri="{FF2B5EF4-FFF2-40B4-BE49-F238E27FC236}">
                <a16:creationId xmlns:a16="http://schemas.microsoft.com/office/drawing/2014/main" id="{01E03D1F-92F4-E216-A44F-FE7E28EC31D0}"/>
              </a:ext>
            </a:extLst>
          </p:cNvPr>
          <p:cNvSpPr txBox="1">
            <a:spLocks/>
          </p:cNvSpPr>
          <p:nvPr/>
        </p:nvSpPr>
        <p:spPr>
          <a:xfrm>
            <a:off x="64008" y="5623559"/>
            <a:ext cx="5330952" cy="1208818"/>
          </a:xfrm>
          <a:prstGeom prst="rect">
            <a:avLst/>
          </a:prstGeom>
          <a:ln w="19050">
            <a:no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tx1">
                    <a:lumMod val="95000"/>
                    <a:lumOff val="5000"/>
                  </a:schemeClr>
                </a:solidFill>
                <a:latin typeface="Arial" panose="020B0604020202020204" pitchFamily="34" charset="0"/>
                <a:cs typeface="Arial" panose="020B0604020202020204" pitchFamily="34" charset="0"/>
              </a:rPr>
              <a:t>Yield program:</a:t>
            </a:r>
          </a:p>
          <a:p>
            <a:r>
              <a:rPr lang="en-US" sz="1200" dirty="0">
                <a:solidFill>
                  <a:schemeClr val="tx1">
                    <a:lumMod val="95000"/>
                    <a:lumOff val="5000"/>
                  </a:schemeClr>
                </a:solidFill>
                <a:latin typeface="Arial" panose="020B0604020202020204" pitchFamily="34" charset="0"/>
                <a:cs typeface="Arial" panose="020B0604020202020204" pitchFamily="34" charset="0"/>
              </a:rPr>
              <a:t>Batch-size upgrades, setup-time reduction, and statistical in-process controls (in-line analytics, tighter acceptance bands).</a:t>
            </a:r>
          </a:p>
          <a:p>
            <a:r>
              <a:rPr lang="en-US" sz="1200" dirty="0">
                <a:solidFill>
                  <a:schemeClr val="tx1">
                    <a:lumMod val="95000"/>
                    <a:lumOff val="5000"/>
                  </a:schemeClr>
                </a:solidFill>
                <a:latin typeface="Arial" panose="020B0604020202020204" pitchFamily="34" charset="0"/>
                <a:cs typeface="Arial" panose="020B0604020202020204" pitchFamily="34" charset="0"/>
              </a:rPr>
              <a:t>Validation gates every wave; no quality shortcuts, each gain is locked before moving up.</a:t>
            </a:r>
          </a:p>
        </p:txBody>
      </p:sp>
      <p:pic>
        <p:nvPicPr>
          <p:cNvPr id="21" name="Picture 20">
            <a:extLst>
              <a:ext uri="{FF2B5EF4-FFF2-40B4-BE49-F238E27FC236}">
                <a16:creationId xmlns:a16="http://schemas.microsoft.com/office/drawing/2014/main" id="{19DC8E91-AE6B-0EBA-1A83-A47DB07BC92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949501" y="5647521"/>
            <a:ext cx="3168318" cy="1157423"/>
          </a:xfrm>
          <a:prstGeom prst="rect">
            <a:avLst/>
          </a:prstGeom>
          <a:ln w="19050">
            <a:noFill/>
            <a:prstDash val="sysDot"/>
          </a:ln>
        </p:spPr>
      </p:pic>
      <p:sp>
        <p:nvSpPr>
          <p:cNvPr id="2" name="Arrow: Right 1">
            <a:extLst>
              <a:ext uri="{FF2B5EF4-FFF2-40B4-BE49-F238E27FC236}">
                <a16:creationId xmlns:a16="http://schemas.microsoft.com/office/drawing/2014/main" id="{D8BBA7A1-EA08-4516-2613-C217B39275CC}"/>
              </a:ext>
            </a:extLst>
          </p:cNvPr>
          <p:cNvSpPr/>
          <p:nvPr/>
        </p:nvSpPr>
        <p:spPr>
          <a:xfrm>
            <a:off x="5477256" y="6108192"/>
            <a:ext cx="310323" cy="21945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A42BC185-0154-3B6F-6037-6B276116F524}"/>
              </a:ext>
            </a:extLst>
          </p:cNvPr>
          <p:cNvSpPr/>
          <p:nvPr/>
        </p:nvSpPr>
        <p:spPr>
          <a:xfrm>
            <a:off x="4771321" y="2916936"/>
            <a:ext cx="252667" cy="14638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D6F2A486-08E4-4B03-1537-CAB7EF8B5F15}"/>
              </a:ext>
            </a:extLst>
          </p:cNvPr>
          <p:cNvSpPr/>
          <p:nvPr/>
        </p:nvSpPr>
        <p:spPr>
          <a:xfrm rot="10800000">
            <a:off x="7160955" y="2916936"/>
            <a:ext cx="252667" cy="14638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C9E15DAD-9369-F8FA-A5B4-441BEB2F68C5}"/>
              </a:ext>
            </a:extLst>
          </p:cNvPr>
          <p:cNvCxnSpPr>
            <a:cxnSpLocks/>
          </p:cNvCxnSpPr>
          <p:nvPr/>
        </p:nvCxnSpPr>
        <p:spPr>
          <a:xfrm>
            <a:off x="1450847" y="423993"/>
            <a:ext cx="9857232"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1AF0937-C540-C2AD-1DA0-916FD0CCEF1B}"/>
              </a:ext>
            </a:extLst>
          </p:cNvPr>
          <p:cNvCxnSpPr>
            <a:cxnSpLocks/>
          </p:cNvCxnSpPr>
          <p:nvPr/>
        </p:nvCxnSpPr>
        <p:spPr>
          <a:xfrm flipV="1">
            <a:off x="74181" y="5646302"/>
            <a:ext cx="11859768" cy="233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657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a:extLst>
            <a:ext uri="{FF2B5EF4-FFF2-40B4-BE49-F238E27FC236}">
              <a16:creationId xmlns:a16="http://schemas.microsoft.com/office/drawing/2014/main" id="{499ED0D7-9CBF-154B-AA33-768D2EDD6B6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275DCD7-6B36-733D-F1F1-20EAADF293A0}"/>
              </a:ext>
            </a:extLst>
          </p:cNvPr>
          <p:cNvSpPr>
            <a:spLocks noGrp="1"/>
          </p:cNvSpPr>
          <p:nvPr>
            <p:ph type="title"/>
          </p:nvPr>
        </p:nvSpPr>
        <p:spPr>
          <a:xfrm>
            <a:off x="1015034" y="9146"/>
            <a:ext cx="10177221" cy="602963"/>
          </a:xfrm>
        </p:spPr>
        <p:txBody>
          <a:bodyPr/>
          <a:lstStyle/>
          <a:p>
            <a:pPr algn="ctr"/>
            <a:r>
              <a:rPr lang="en-US" sz="2300" dirty="0">
                <a:solidFill>
                  <a:schemeClr val="bg2">
                    <a:lumMod val="10000"/>
                  </a:schemeClr>
                </a:solidFill>
                <a:latin typeface="Arial" panose="020B0604020202020204" pitchFamily="34" charset="0"/>
                <a:cs typeface="Arial" panose="020B0604020202020204" pitchFamily="34" charset="0"/>
              </a:rPr>
              <a:t>Quantitative Strategy III: </a:t>
            </a:r>
            <a:r>
              <a:rPr lang="en-US" sz="2300" dirty="0"/>
              <a:t>Turn uncertainty into contracts (base, bear, bull)</a:t>
            </a:r>
            <a:endParaRPr lang="en-US" sz="23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Title 4">
            <a:extLst>
              <a:ext uri="{FF2B5EF4-FFF2-40B4-BE49-F238E27FC236}">
                <a16:creationId xmlns:a16="http://schemas.microsoft.com/office/drawing/2014/main" id="{7D80498D-5EB2-3196-E8F0-3749F0B299CE}"/>
              </a:ext>
            </a:extLst>
          </p:cNvPr>
          <p:cNvSpPr txBox="1">
            <a:spLocks/>
          </p:cNvSpPr>
          <p:nvPr/>
        </p:nvSpPr>
        <p:spPr>
          <a:xfrm>
            <a:off x="896112" y="434493"/>
            <a:ext cx="10954512" cy="420671"/>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1600" dirty="0"/>
              <a:t>Turning a probabilistic demand picture into contracted, financeable volume</a:t>
            </a:r>
            <a:endParaRPr lang="en-US"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8" name="Text Placeholder 6">
            <a:extLst>
              <a:ext uri="{FF2B5EF4-FFF2-40B4-BE49-F238E27FC236}">
                <a16:creationId xmlns:a16="http://schemas.microsoft.com/office/drawing/2014/main" id="{60BE480C-4086-AD4E-BE49-9129873002F9}"/>
              </a:ext>
            </a:extLst>
          </p:cNvPr>
          <p:cNvSpPr txBox="1">
            <a:spLocks/>
          </p:cNvSpPr>
          <p:nvPr/>
        </p:nvSpPr>
        <p:spPr>
          <a:xfrm>
            <a:off x="36627" y="852241"/>
            <a:ext cx="5840298" cy="2925545"/>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b="1" dirty="0">
                <a:solidFill>
                  <a:schemeClr val="tx1">
                    <a:lumMod val="95000"/>
                    <a:lumOff val="5000"/>
                  </a:schemeClr>
                </a:solidFill>
                <a:latin typeface="Arial" panose="020B0604020202020204" pitchFamily="34" charset="0"/>
                <a:cs typeface="Arial" panose="020B0604020202020204" pitchFamily="34" charset="0"/>
              </a:rPr>
              <a:t>Strategy</a:t>
            </a:r>
          </a:p>
          <a:p>
            <a:pPr algn="just"/>
            <a:r>
              <a:rPr lang="en-US" sz="1200" dirty="0">
                <a:solidFill>
                  <a:schemeClr val="tx1">
                    <a:lumMod val="95000"/>
                    <a:lumOff val="5000"/>
                  </a:schemeClr>
                </a:solidFill>
                <a:latin typeface="Arial" panose="020B0604020202020204" pitchFamily="34" charset="0"/>
                <a:cs typeface="Arial" panose="020B0604020202020204" pitchFamily="34" charset="0"/>
              </a:rPr>
              <a:t>We sign base-volume agreements with the United Nations and African pooled procurement that match our first-phase capacity and release purchase schedules quarterly.</a:t>
            </a:r>
          </a:p>
          <a:p>
            <a:pPr algn="just"/>
            <a:r>
              <a:rPr lang="en-US" sz="1200" dirty="0">
                <a:solidFill>
                  <a:schemeClr val="tx1">
                    <a:lumMod val="95000"/>
                    <a:lumOff val="5000"/>
                  </a:schemeClr>
                </a:solidFill>
                <a:latin typeface="Arial" panose="020B0604020202020204" pitchFamily="34" charset="0"/>
                <a:cs typeface="Arial" panose="020B0604020202020204" pitchFamily="34" charset="0"/>
              </a:rPr>
              <a:t>Adding advance-market-commitment clauses that unlock additional volume when we meet on-time-delivery and local-content milestones.</a:t>
            </a:r>
          </a:p>
          <a:p>
            <a:pPr algn="just"/>
            <a:r>
              <a:rPr lang="en-US" sz="1200" dirty="0">
                <a:solidFill>
                  <a:schemeClr val="tx1">
                    <a:lumMod val="95000"/>
                    <a:lumOff val="5000"/>
                  </a:schemeClr>
                </a:solidFill>
                <a:latin typeface="Arial" panose="020B0604020202020204" pitchFamily="34" charset="0"/>
                <a:cs typeface="Arial" panose="020B0604020202020204" pitchFamily="34" charset="0"/>
              </a:rPr>
              <a:t>We keep bilateral tenders as a controlled top-up where demand forecasting is dependable, and payment terms are bankable.</a:t>
            </a:r>
          </a:p>
          <a:p>
            <a:pPr algn="just"/>
            <a:r>
              <a:rPr lang="en-US" sz="1200" dirty="0">
                <a:solidFill>
                  <a:schemeClr val="tx1">
                    <a:lumMod val="95000"/>
                    <a:lumOff val="5000"/>
                  </a:schemeClr>
                </a:solidFill>
                <a:latin typeface="Arial" panose="020B0604020202020204" pitchFamily="34" charset="0"/>
                <a:cs typeface="Arial" panose="020B0604020202020204" pitchFamily="34" charset="0"/>
              </a:rPr>
              <a:t>This layered approach converts uncertainty into a clear P50 base and a staged upside, which lenders can underwrite.</a:t>
            </a:r>
          </a:p>
          <a:p>
            <a:pPr algn="just"/>
            <a:r>
              <a:rPr lang="en-US" sz="1200" dirty="0">
                <a:solidFill>
                  <a:schemeClr val="tx1">
                    <a:lumMod val="95000"/>
                    <a:lumOff val="5000"/>
                  </a:schemeClr>
                </a:solidFill>
                <a:latin typeface="Arial" panose="020B0604020202020204" pitchFamily="34" charset="0"/>
                <a:cs typeface="Arial" panose="020B0604020202020204" pitchFamily="34" charset="0"/>
              </a:rPr>
              <a:t>Volumes and prices are refreshed annually using the corridor rules so budgets and contracts remain fair when freight or currency move.</a:t>
            </a:r>
          </a:p>
        </p:txBody>
      </p:sp>
      <p:pic>
        <p:nvPicPr>
          <p:cNvPr id="4" name="Picture 3">
            <a:extLst>
              <a:ext uri="{FF2B5EF4-FFF2-40B4-BE49-F238E27FC236}">
                <a16:creationId xmlns:a16="http://schemas.microsoft.com/office/drawing/2014/main" id="{E439925B-839F-9849-A87F-205E22B1CAA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28041" y="799804"/>
            <a:ext cx="5530606" cy="2391323"/>
          </a:xfrm>
          <a:prstGeom prst="rect">
            <a:avLst/>
          </a:prstGeom>
          <a:ln w="19050">
            <a:noFill/>
            <a:prstDash val="sysDot"/>
          </a:ln>
        </p:spPr>
      </p:pic>
      <p:pic>
        <p:nvPicPr>
          <p:cNvPr id="7" name="Picture 6">
            <a:extLst>
              <a:ext uri="{FF2B5EF4-FFF2-40B4-BE49-F238E27FC236}">
                <a16:creationId xmlns:a16="http://schemas.microsoft.com/office/drawing/2014/main" id="{3C311DFE-4DC8-A7FD-83FF-8DA55AF0334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28038" y="4020841"/>
            <a:ext cx="5492505" cy="2157422"/>
          </a:xfrm>
          <a:prstGeom prst="rect">
            <a:avLst/>
          </a:prstGeom>
          <a:ln w="19050">
            <a:noFill/>
            <a:prstDash val="sysDot"/>
          </a:ln>
        </p:spPr>
      </p:pic>
      <p:graphicFrame>
        <p:nvGraphicFramePr>
          <p:cNvPr id="9" name="Diagram 8">
            <a:extLst>
              <a:ext uri="{FF2B5EF4-FFF2-40B4-BE49-F238E27FC236}">
                <a16:creationId xmlns:a16="http://schemas.microsoft.com/office/drawing/2014/main" id="{8A2C228E-576B-851E-7BFC-7D429E48B2C4}"/>
              </a:ext>
            </a:extLst>
          </p:cNvPr>
          <p:cNvGraphicFramePr/>
          <p:nvPr>
            <p:extLst>
              <p:ext uri="{D42A27DB-BD31-4B8C-83A1-F6EECF244321}">
                <p14:modId xmlns:p14="http://schemas.microsoft.com/office/powerpoint/2010/main" val="1531928400"/>
              </p:ext>
            </p:extLst>
          </p:nvPr>
        </p:nvGraphicFramePr>
        <p:xfrm>
          <a:off x="-149391" y="4020841"/>
          <a:ext cx="6677432" cy="23966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Text Placeholder 6">
            <a:extLst>
              <a:ext uri="{FF2B5EF4-FFF2-40B4-BE49-F238E27FC236}">
                <a16:creationId xmlns:a16="http://schemas.microsoft.com/office/drawing/2014/main" id="{8B88C231-7973-D29A-DEC2-AFF7133CCD76}"/>
              </a:ext>
            </a:extLst>
          </p:cNvPr>
          <p:cNvSpPr txBox="1">
            <a:spLocks/>
          </p:cNvSpPr>
          <p:nvPr/>
        </p:nvSpPr>
        <p:spPr>
          <a:xfrm>
            <a:off x="36627" y="5559551"/>
            <a:ext cx="1463040" cy="1208818"/>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100" dirty="0">
                <a:latin typeface="Arial" panose="020B0604020202020204" pitchFamily="34" charset="0"/>
                <a:cs typeface="Arial" panose="020B0604020202020204" pitchFamily="34" charset="0"/>
              </a:rPr>
              <a:t>One master agreement per channel; country addenda list corridor prices, indexation rules, and milestone triggers.</a:t>
            </a:r>
            <a:endParaRPr lang="en-US" sz="11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2" name="Text Placeholder 6">
            <a:extLst>
              <a:ext uri="{FF2B5EF4-FFF2-40B4-BE49-F238E27FC236}">
                <a16:creationId xmlns:a16="http://schemas.microsoft.com/office/drawing/2014/main" id="{5E9EA138-1957-F7C8-F8CA-F8EB3E0F301C}"/>
              </a:ext>
            </a:extLst>
          </p:cNvPr>
          <p:cNvSpPr txBox="1">
            <a:spLocks/>
          </p:cNvSpPr>
          <p:nvPr/>
        </p:nvSpPr>
        <p:spPr>
          <a:xfrm>
            <a:off x="1620902" y="5559551"/>
            <a:ext cx="1463040" cy="1208818"/>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100" dirty="0">
                <a:latin typeface="Arial" panose="020B0604020202020204" pitchFamily="34" charset="0"/>
                <a:cs typeface="Arial" panose="020B0604020202020204" pitchFamily="34" charset="0"/>
              </a:rPr>
              <a:t>On-time-in-full service level, certified fill-and-finish capability, and validated active-ingredient batches</a:t>
            </a:r>
            <a:endParaRPr lang="en-US" sz="11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4" name="Text Placeholder 6">
            <a:extLst>
              <a:ext uri="{FF2B5EF4-FFF2-40B4-BE49-F238E27FC236}">
                <a16:creationId xmlns:a16="http://schemas.microsoft.com/office/drawing/2014/main" id="{87591B37-83F9-218E-2DCC-0F923C0D43C5}"/>
              </a:ext>
            </a:extLst>
          </p:cNvPr>
          <p:cNvSpPr txBox="1">
            <a:spLocks/>
          </p:cNvSpPr>
          <p:nvPr/>
        </p:nvSpPr>
        <p:spPr>
          <a:xfrm>
            <a:off x="3189325" y="5559551"/>
            <a:ext cx="1463040" cy="1208818"/>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100" dirty="0">
                <a:latin typeface="Arial" panose="020B0604020202020204" pitchFamily="34" charset="0"/>
                <a:cs typeface="Arial" panose="020B0604020202020204" pitchFamily="34" charset="0"/>
              </a:rPr>
              <a:t>Corridors are indexed to freight and currency so neither the buyer nor </a:t>
            </a:r>
            <a:r>
              <a:rPr lang="en-US" sz="1100" dirty="0" err="1">
                <a:latin typeface="Arial" panose="020B0604020202020204" pitchFamily="34" charset="0"/>
                <a:cs typeface="Arial" panose="020B0604020202020204" pitchFamily="34" charset="0"/>
              </a:rPr>
              <a:t>VaccineCo</a:t>
            </a:r>
            <a:r>
              <a:rPr lang="en-US" sz="1100" dirty="0">
                <a:latin typeface="Arial" panose="020B0604020202020204" pitchFamily="34" charset="0"/>
                <a:cs typeface="Arial" panose="020B0604020202020204" pitchFamily="34" charset="0"/>
              </a:rPr>
              <a:t> is exposed to external shocks</a:t>
            </a:r>
            <a:endParaRPr lang="en-US" sz="11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5" name="Text Placeholder 6">
            <a:extLst>
              <a:ext uri="{FF2B5EF4-FFF2-40B4-BE49-F238E27FC236}">
                <a16:creationId xmlns:a16="http://schemas.microsoft.com/office/drawing/2014/main" id="{9C7F45C6-0902-E438-DC92-11A252A65731}"/>
              </a:ext>
            </a:extLst>
          </p:cNvPr>
          <p:cNvSpPr txBox="1">
            <a:spLocks/>
          </p:cNvSpPr>
          <p:nvPr/>
        </p:nvSpPr>
        <p:spPr>
          <a:xfrm>
            <a:off x="4787162" y="5559551"/>
            <a:ext cx="1463040" cy="1208818"/>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100" dirty="0">
                <a:latin typeface="Arial" panose="020B0604020202020204" pitchFamily="34" charset="0"/>
                <a:cs typeface="Arial" panose="020B0604020202020204" pitchFamily="34" charset="0"/>
              </a:rPr>
              <a:t>Lead with the United Nations for scale and payment certainty</a:t>
            </a:r>
            <a:endParaRPr lang="en-US" sz="11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 name="Text Placeholder 6">
            <a:extLst>
              <a:ext uri="{FF2B5EF4-FFF2-40B4-BE49-F238E27FC236}">
                <a16:creationId xmlns:a16="http://schemas.microsoft.com/office/drawing/2014/main" id="{1424BD98-F8EC-6045-C243-969B4FBB08ED}"/>
              </a:ext>
            </a:extLst>
          </p:cNvPr>
          <p:cNvSpPr txBox="1">
            <a:spLocks/>
          </p:cNvSpPr>
          <p:nvPr/>
        </p:nvSpPr>
        <p:spPr>
          <a:xfrm>
            <a:off x="6528038" y="3242328"/>
            <a:ext cx="5530606" cy="712199"/>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100" dirty="0">
                <a:solidFill>
                  <a:schemeClr val="tx1">
                    <a:lumMod val="95000"/>
                    <a:lumOff val="5000"/>
                  </a:schemeClr>
                </a:solidFill>
                <a:latin typeface="Arial" panose="020B0604020202020204" pitchFamily="34" charset="0"/>
                <a:cs typeface="Arial" panose="020B0604020202020204" pitchFamily="34" charset="0"/>
              </a:rPr>
              <a:t>The revenue fan chart highlights how layered contracts and corridor indexation narrow downside risk while preserving upside from milestone-triggered volume. The P50 trajectory demonstrates predictable growth that lenders can underwrite, while the bear–bull band reflects market volatility exposure.</a:t>
            </a:r>
          </a:p>
        </p:txBody>
      </p:sp>
      <p:sp>
        <p:nvSpPr>
          <p:cNvPr id="8" name="Text Placeholder 6">
            <a:extLst>
              <a:ext uri="{FF2B5EF4-FFF2-40B4-BE49-F238E27FC236}">
                <a16:creationId xmlns:a16="http://schemas.microsoft.com/office/drawing/2014/main" id="{F93F9B6A-EDBF-A671-748E-FADE71F7E789}"/>
              </a:ext>
            </a:extLst>
          </p:cNvPr>
          <p:cNvSpPr txBox="1">
            <a:spLocks/>
          </p:cNvSpPr>
          <p:nvPr/>
        </p:nvSpPr>
        <p:spPr>
          <a:xfrm>
            <a:off x="6528038" y="6244577"/>
            <a:ext cx="5492505" cy="523792"/>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100" dirty="0">
                <a:solidFill>
                  <a:schemeClr val="tx1">
                    <a:lumMod val="95000"/>
                    <a:lumOff val="5000"/>
                  </a:schemeClr>
                </a:solidFill>
                <a:latin typeface="Arial" panose="020B0604020202020204" pitchFamily="34" charset="0"/>
                <a:cs typeface="Arial" panose="020B0604020202020204" pitchFamily="34" charset="0"/>
              </a:rPr>
              <a:t>Revenue distribution across procurement programs shows UNICEF as the anchor buyer, with AMC and pooled African channels gradually expanding. This diversification strengthens resilience, reduces dependency on a single buyer.</a:t>
            </a:r>
          </a:p>
        </p:txBody>
      </p:sp>
      <p:cxnSp>
        <p:nvCxnSpPr>
          <p:cNvPr id="16" name="Straight Connector 15">
            <a:extLst>
              <a:ext uri="{FF2B5EF4-FFF2-40B4-BE49-F238E27FC236}">
                <a16:creationId xmlns:a16="http://schemas.microsoft.com/office/drawing/2014/main" id="{BC0473B3-0386-502E-28B1-7A95C6B4D0A9}"/>
              </a:ext>
            </a:extLst>
          </p:cNvPr>
          <p:cNvCxnSpPr>
            <a:cxnSpLocks/>
          </p:cNvCxnSpPr>
          <p:nvPr/>
        </p:nvCxnSpPr>
        <p:spPr>
          <a:xfrm>
            <a:off x="1247775" y="434493"/>
            <a:ext cx="9857232" cy="0"/>
          </a:xfrm>
          <a:prstGeom prst="line">
            <a:avLst/>
          </a:prstGeom>
        </p:spPr>
        <p:style>
          <a:lnRef idx="3">
            <a:schemeClr val="dk1"/>
          </a:lnRef>
          <a:fillRef idx="0">
            <a:schemeClr val="dk1"/>
          </a:fillRef>
          <a:effectRef idx="2">
            <a:schemeClr val="dk1"/>
          </a:effectRef>
          <a:fontRef idx="minor">
            <a:schemeClr val="tx1"/>
          </a:fontRef>
        </p:style>
      </p:cxnSp>
      <p:cxnSp>
        <p:nvCxnSpPr>
          <p:cNvPr id="2" name="Straight Connector 1">
            <a:extLst>
              <a:ext uri="{FF2B5EF4-FFF2-40B4-BE49-F238E27FC236}">
                <a16:creationId xmlns:a16="http://schemas.microsoft.com/office/drawing/2014/main" id="{519D8E4F-F57F-FBE9-EEBE-100FA4828A91}"/>
              </a:ext>
            </a:extLst>
          </p:cNvPr>
          <p:cNvCxnSpPr>
            <a:cxnSpLocks/>
          </p:cNvCxnSpPr>
          <p:nvPr/>
        </p:nvCxnSpPr>
        <p:spPr>
          <a:xfrm>
            <a:off x="6361176" y="799804"/>
            <a:ext cx="0" cy="59685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13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a:extLst>
            <a:ext uri="{FF2B5EF4-FFF2-40B4-BE49-F238E27FC236}">
              <a16:creationId xmlns:a16="http://schemas.microsoft.com/office/drawing/2014/main" id="{25F6A7DD-32E9-F2FE-DE8C-740F3CDD4C3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7B69625-56D6-6FB7-8582-176595839D62}"/>
              </a:ext>
            </a:extLst>
          </p:cNvPr>
          <p:cNvSpPr>
            <a:spLocks noGrp="1"/>
          </p:cNvSpPr>
          <p:nvPr>
            <p:ph type="title"/>
          </p:nvPr>
        </p:nvSpPr>
        <p:spPr>
          <a:xfrm>
            <a:off x="850392" y="541"/>
            <a:ext cx="10835640" cy="602963"/>
          </a:xfrm>
        </p:spPr>
        <p:txBody>
          <a:bodyPr/>
          <a:lstStyle/>
          <a:p>
            <a:pPr algn="ctr"/>
            <a:r>
              <a:rPr lang="en-US" sz="2300" dirty="0">
                <a:solidFill>
                  <a:schemeClr val="bg2">
                    <a:lumMod val="10000"/>
                  </a:schemeClr>
                </a:solidFill>
                <a:latin typeface="Arial" panose="020B0604020202020204" pitchFamily="34" charset="0"/>
                <a:cs typeface="Arial" panose="020B0604020202020204" pitchFamily="34" charset="0"/>
              </a:rPr>
              <a:t>Qualitative Strategy I: Pathway Reverse Transfer &amp; Philanthropic Warrant</a:t>
            </a:r>
          </a:p>
        </p:txBody>
      </p:sp>
      <p:sp>
        <p:nvSpPr>
          <p:cNvPr id="20" name="Text Placeholder 6">
            <a:extLst>
              <a:ext uri="{FF2B5EF4-FFF2-40B4-BE49-F238E27FC236}">
                <a16:creationId xmlns:a16="http://schemas.microsoft.com/office/drawing/2014/main" id="{724C47B3-D47D-147F-55CF-C451BF36E159}"/>
              </a:ext>
            </a:extLst>
          </p:cNvPr>
          <p:cNvSpPr txBox="1">
            <a:spLocks/>
          </p:cNvSpPr>
          <p:nvPr/>
        </p:nvSpPr>
        <p:spPr>
          <a:xfrm>
            <a:off x="160019" y="483307"/>
            <a:ext cx="6259069" cy="2962656"/>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b="1" dirty="0">
                <a:solidFill>
                  <a:schemeClr val="tx1">
                    <a:lumMod val="95000"/>
                    <a:lumOff val="5000"/>
                  </a:schemeClr>
                </a:solidFill>
                <a:latin typeface="Arial" panose="020B0604020202020204" pitchFamily="34" charset="0"/>
                <a:cs typeface="Arial" panose="020B0604020202020204" pitchFamily="34" charset="0"/>
              </a:rPr>
              <a:t>Strategy</a:t>
            </a:r>
          </a:p>
          <a:p>
            <a:pPr marL="285750" indent="-285750" algn="just">
              <a:buFont typeface="Arial" panose="020B0604020202020204" pitchFamily="34" charset="0"/>
              <a:buChar char="•"/>
            </a:pPr>
            <a:r>
              <a:rPr lang="en-US" sz="1200" dirty="0">
                <a:solidFill>
                  <a:schemeClr val="tx1">
                    <a:lumMod val="95000"/>
                    <a:lumOff val="5000"/>
                  </a:schemeClr>
                </a:solidFill>
                <a:latin typeface="Arial" panose="020B0604020202020204" pitchFamily="34" charset="0"/>
                <a:cs typeface="Arial" panose="020B0604020202020204" pitchFamily="34" charset="0"/>
              </a:rPr>
              <a:t>We will form a joint venture with a technology owner where </a:t>
            </a:r>
            <a:r>
              <a:rPr lang="en-US" sz="1200" dirty="0" err="1">
                <a:solidFill>
                  <a:schemeClr val="tx1">
                    <a:lumMod val="95000"/>
                    <a:lumOff val="5000"/>
                  </a:schemeClr>
                </a:solidFill>
                <a:latin typeface="Arial" panose="020B0604020202020204" pitchFamily="34" charset="0"/>
                <a:cs typeface="Arial" panose="020B0604020202020204" pitchFamily="34" charset="0"/>
              </a:rPr>
              <a:t>VaccineCo</a:t>
            </a:r>
            <a:r>
              <a:rPr lang="en-US" sz="1200" dirty="0">
                <a:solidFill>
                  <a:schemeClr val="tx1">
                    <a:lumMod val="95000"/>
                    <a:lumOff val="5000"/>
                  </a:schemeClr>
                </a:solidFill>
                <a:latin typeface="Arial" panose="020B0604020202020204" pitchFamily="34" charset="0"/>
                <a:cs typeface="Arial" panose="020B0604020202020204" pitchFamily="34" charset="0"/>
              </a:rPr>
              <a:t> contributes local distribution, public-buyer access, and quality systems in exchange for regional manufacturing and commercial rights.</a:t>
            </a:r>
          </a:p>
          <a:p>
            <a:pPr marL="285750" indent="-285750" algn="just">
              <a:buFont typeface="Arial" panose="020B0604020202020204" pitchFamily="34" charset="0"/>
              <a:buChar char="•"/>
            </a:pPr>
            <a:r>
              <a:rPr lang="en-US" sz="1200" dirty="0">
                <a:solidFill>
                  <a:schemeClr val="tx1">
                    <a:lumMod val="95000"/>
                    <a:lumOff val="5000"/>
                  </a:schemeClr>
                </a:solidFill>
                <a:latin typeface="Arial" panose="020B0604020202020204" pitchFamily="34" charset="0"/>
                <a:cs typeface="Arial" panose="020B0604020202020204" pitchFamily="34" charset="0"/>
              </a:rPr>
              <a:t>Rights are ring-fenced to Africa with clear royalty sharing and a buy-down path as local-content milestones are achieved..</a:t>
            </a:r>
          </a:p>
          <a:p>
            <a:pPr marL="285750" indent="-285750" algn="just">
              <a:buFont typeface="Arial" panose="020B0604020202020204" pitchFamily="34" charset="0"/>
              <a:buChar char="•"/>
            </a:pPr>
            <a:r>
              <a:rPr lang="en-US" sz="1200" dirty="0">
                <a:solidFill>
                  <a:schemeClr val="tx1">
                    <a:lumMod val="95000"/>
                    <a:lumOff val="5000"/>
                  </a:schemeClr>
                </a:solidFill>
                <a:latin typeface="Arial" panose="020B0604020202020204" pitchFamily="34" charset="0"/>
                <a:cs typeface="Arial" panose="020B0604020202020204" pitchFamily="34" charset="0"/>
              </a:rPr>
              <a:t>Philanthropic grantors fund targeted research with a warrant that pays out only if a product succeeds, keeping today’s cash needs low.</a:t>
            </a:r>
          </a:p>
          <a:p>
            <a:pPr marL="285750" indent="-285750" algn="just">
              <a:buFont typeface="Arial" panose="020B0604020202020204" pitchFamily="34" charset="0"/>
              <a:buChar char="•"/>
            </a:pPr>
            <a:r>
              <a:rPr lang="en-US" sz="1200" dirty="0">
                <a:solidFill>
                  <a:schemeClr val="tx1">
                    <a:lumMod val="95000"/>
                    <a:lumOff val="5000"/>
                  </a:schemeClr>
                </a:solidFill>
                <a:latin typeface="Arial" panose="020B0604020202020204" pitchFamily="34" charset="0"/>
                <a:cs typeface="Arial" panose="020B0604020202020204" pitchFamily="34" charset="0"/>
              </a:rPr>
              <a:t>The near-term focus is process know-how that cuts active-ingredient cost and raises yield on measles–rubella; the medium term adds a novel platform candidate.</a:t>
            </a:r>
          </a:p>
        </p:txBody>
      </p:sp>
      <p:graphicFrame>
        <p:nvGraphicFramePr>
          <p:cNvPr id="2" name="Diagram 1">
            <a:extLst>
              <a:ext uri="{FF2B5EF4-FFF2-40B4-BE49-F238E27FC236}">
                <a16:creationId xmlns:a16="http://schemas.microsoft.com/office/drawing/2014/main" id="{E138E3AC-9486-783E-6E4F-426A506C830D}"/>
              </a:ext>
            </a:extLst>
          </p:cNvPr>
          <p:cNvGraphicFramePr/>
          <p:nvPr>
            <p:extLst>
              <p:ext uri="{D42A27DB-BD31-4B8C-83A1-F6EECF244321}">
                <p14:modId xmlns:p14="http://schemas.microsoft.com/office/powerpoint/2010/main" val="1441648397"/>
              </p:ext>
            </p:extLst>
          </p:nvPr>
        </p:nvGraphicFramePr>
        <p:xfrm>
          <a:off x="6096000" y="603504"/>
          <a:ext cx="5129149" cy="2993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 Placeholder 6">
            <a:extLst>
              <a:ext uri="{FF2B5EF4-FFF2-40B4-BE49-F238E27FC236}">
                <a16:creationId xmlns:a16="http://schemas.microsoft.com/office/drawing/2014/main" id="{04F0A7FC-19A9-FA03-6E61-7B1DC3E86B00}"/>
              </a:ext>
            </a:extLst>
          </p:cNvPr>
          <p:cNvSpPr txBox="1">
            <a:spLocks/>
          </p:cNvSpPr>
          <p:nvPr/>
        </p:nvSpPr>
        <p:spPr>
          <a:xfrm>
            <a:off x="10396729" y="603505"/>
            <a:ext cx="1289304" cy="1298448"/>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000" dirty="0">
                <a:solidFill>
                  <a:schemeClr val="tx1">
                    <a:lumMod val="95000"/>
                    <a:lumOff val="5000"/>
                  </a:schemeClr>
                </a:solidFill>
                <a:latin typeface="Arial" panose="020B0604020202020204" pitchFamily="34" charset="0"/>
                <a:cs typeface="Arial" panose="020B0604020202020204" pitchFamily="34" charset="0"/>
              </a:rPr>
              <a:t>Royalty share declines as local content rises (starts higher → steps down at 30% / 50% / 70% local) Indicative: ~6–8% → ≈3%</a:t>
            </a:r>
          </a:p>
        </p:txBody>
      </p:sp>
      <p:sp>
        <p:nvSpPr>
          <p:cNvPr id="6" name="Text Placeholder 6">
            <a:extLst>
              <a:ext uri="{FF2B5EF4-FFF2-40B4-BE49-F238E27FC236}">
                <a16:creationId xmlns:a16="http://schemas.microsoft.com/office/drawing/2014/main" id="{111C5413-F094-6257-C387-003DDB6B01BE}"/>
              </a:ext>
            </a:extLst>
          </p:cNvPr>
          <p:cNvSpPr txBox="1">
            <a:spLocks/>
          </p:cNvSpPr>
          <p:nvPr/>
        </p:nvSpPr>
        <p:spPr>
          <a:xfrm>
            <a:off x="10396729" y="2173425"/>
            <a:ext cx="1353311" cy="1255575"/>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000" dirty="0">
                <a:solidFill>
                  <a:schemeClr val="tx1">
                    <a:lumMod val="95000"/>
                    <a:lumOff val="5000"/>
                  </a:schemeClr>
                </a:solidFill>
                <a:latin typeface="Arial" panose="020B0604020202020204" pitchFamily="34" charset="0"/>
                <a:cs typeface="Arial" panose="020B0604020202020204" pitchFamily="34" charset="0"/>
              </a:rPr>
              <a:t>Territory: Africa only.  Governance: joint steering committee      Data: reciprocal access for continuous improvement</a:t>
            </a:r>
          </a:p>
        </p:txBody>
      </p:sp>
      <p:sp>
        <p:nvSpPr>
          <p:cNvPr id="7" name="Text Placeholder 6">
            <a:extLst>
              <a:ext uri="{FF2B5EF4-FFF2-40B4-BE49-F238E27FC236}">
                <a16:creationId xmlns:a16="http://schemas.microsoft.com/office/drawing/2014/main" id="{7BF8F200-6849-ABFB-BBC4-EAAD952611A3}"/>
              </a:ext>
            </a:extLst>
          </p:cNvPr>
          <p:cNvSpPr txBox="1">
            <a:spLocks/>
          </p:cNvSpPr>
          <p:nvPr/>
        </p:nvSpPr>
        <p:spPr>
          <a:xfrm>
            <a:off x="7854187" y="446731"/>
            <a:ext cx="1792733" cy="229925"/>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000" dirty="0">
                <a:solidFill>
                  <a:schemeClr val="tx1">
                    <a:lumMod val="95000"/>
                    <a:lumOff val="5000"/>
                  </a:schemeClr>
                </a:solidFill>
                <a:latin typeface="Arial" panose="020B0604020202020204" pitchFamily="34" charset="0"/>
                <a:cs typeface="Arial" panose="020B0604020202020204" pitchFamily="34" charset="0"/>
              </a:rPr>
              <a:t>VaccintCo &amp; Partner Value</a:t>
            </a:r>
          </a:p>
        </p:txBody>
      </p:sp>
      <p:graphicFrame>
        <p:nvGraphicFramePr>
          <p:cNvPr id="9" name="Diagram 8">
            <a:extLst>
              <a:ext uri="{FF2B5EF4-FFF2-40B4-BE49-F238E27FC236}">
                <a16:creationId xmlns:a16="http://schemas.microsoft.com/office/drawing/2014/main" id="{47024B5E-A7CA-B0D8-D3A3-22A084C5AE8B}"/>
              </a:ext>
            </a:extLst>
          </p:cNvPr>
          <p:cNvGraphicFramePr/>
          <p:nvPr>
            <p:extLst>
              <p:ext uri="{D42A27DB-BD31-4B8C-83A1-F6EECF244321}">
                <p14:modId xmlns:p14="http://schemas.microsoft.com/office/powerpoint/2010/main" val="1646352917"/>
              </p:ext>
            </p:extLst>
          </p:nvPr>
        </p:nvGraphicFramePr>
        <p:xfrm>
          <a:off x="1610233" y="3572627"/>
          <a:ext cx="4103879" cy="25355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 Placeholder 6">
            <a:extLst>
              <a:ext uri="{FF2B5EF4-FFF2-40B4-BE49-F238E27FC236}">
                <a16:creationId xmlns:a16="http://schemas.microsoft.com/office/drawing/2014/main" id="{61C7AA5A-6401-A11D-783B-2D440587A037}"/>
              </a:ext>
            </a:extLst>
          </p:cNvPr>
          <p:cNvSpPr txBox="1">
            <a:spLocks/>
          </p:cNvSpPr>
          <p:nvPr/>
        </p:nvSpPr>
        <p:spPr>
          <a:xfrm>
            <a:off x="2404873" y="6234887"/>
            <a:ext cx="2423160" cy="421945"/>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dirty="0">
                <a:solidFill>
                  <a:schemeClr val="tx1">
                    <a:lumMod val="95000"/>
                    <a:lumOff val="5000"/>
                  </a:schemeClr>
                </a:solidFill>
                <a:latin typeface="Arial" panose="020B0604020202020204" pitchFamily="34" charset="0"/>
                <a:cs typeface="Arial" panose="020B0604020202020204" pitchFamily="34" charset="0"/>
              </a:rPr>
              <a:t>From process uplift now to a platform candidate later</a:t>
            </a:r>
          </a:p>
        </p:txBody>
      </p:sp>
      <p:sp>
        <p:nvSpPr>
          <p:cNvPr id="14" name="Text Placeholder 6">
            <a:extLst>
              <a:ext uri="{FF2B5EF4-FFF2-40B4-BE49-F238E27FC236}">
                <a16:creationId xmlns:a16="http://schemas.microsoft.com/office/drawing/2014/main" id="{F6A4473F-3AB9-DEE1-5D8A-0011D9069586}"/>
              </a:ext>
            </a:extLst>
          </p:cNvPr>
          <p:cNvSpPr txBox="1">
            <a:spLocks/>
          </p:cNvSpPr>
          <p:nvPr/>
        </p:nvSpPr>
        <p:spPr>
          <a:xfrm>
            <a:off x="21972" y="3596807"/>
            <a:ext cx="1925700" cy="3060025"/>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Sequence innovation </a:t>
            </a:r>
          </a:p>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First, lift measles–rubella yields and cut scrap to drop cost per dose. </a:t>
            </a:r>
          </a:p>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Next, scale batch size and shorten changeovers on the combination vaccine. </a:t>
            </a:r>
          </a:p>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Later, license one platform candidate with regional rights</a:t>
            </a:r>
            <a:endParaRPr lang="en-IN" sz="12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2" name="Text Placeholder 6">
            <a:extLst>
              <a:ext uri="{FF2B5EF4-FFF2-40B4-BE49-F238E27FC236}">
                <a16:creationId xmlns:a16="http://schemas.microsoft.com/office/drawing/2014/main" id="{389DC28D-B36F-0A96-05C7-CA403657AEEE}"/>
              </a:ext>
            </a:extLst>
          </p:cNvPr>
          <p:cNvSpPr txBox="1">
            <a:spLocks/>
          </p:cNvSpPr>
          <p:nvPr/>
        </p:nvSpPr>
        <p:spPr>
          <a:xfrm>
            <a:off x="10115797" y="4024288"/>
            <a:ext cx="1925700" cy="2205062"/>
          </a:xfrm>
          <a:prstGeom prst="rect">
            <a:avLst/>
          </a:prstGeom>
          <a:ln w="19050">
            <a:solidFill>
              <a:schemeClr val="tx1"/>
            </a:solidFill>
            <a:prstDash val="sysDot"/>
          </a:ln>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Donor funds arrive now as a grant that pays for research and technical help. </a:t>
            </a:r>
          </a:p>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If the program works, a capped warrant pays donors a small share of future royalties. </a:t>
            </a:r>
          </a:p>
          <a:p>
            <a:pPr marL="0" indent="0">
              <a:buNone/>
            </a:pPr>
            <a:r>
              <a:rPr lang="en-US" sz="1200" dirty="0">
                <a:solidFill>
                  <a:schemeClr val="tx1">
                    <a:lumMod val="95000"/>
                    <a:lumOff val="5000"/>
                  </a:schemeClr>
                </a:solidFill>
                <a:latin typeface="Arial" panose="020B0604020202020204" pitchFamily="34" charset="0"/>
                <a:cs typeface="Arial" panose="020B0604020202020204" pitchFamily="34" charset="0"/>
              </a:rPr>
              <a:t>If it fails, there is no repayment, dilution, or debt. </a:t>
            </a:r>
          </a:p>
        </p:txBody>
      </p:sp>
      <p:cxnSp>
        <p:nvCxnSpPr>
          <p:cNvPr id="23" name="Straight Connector 22">
            <a:extLst>
              <a:ext uri="{FF2B5EF4-FFF2-40B4-BE49-F238E27FC236}">
                <a16:creationId xmlns:a16="http://schemas.microsoft.com/office/drawing/2014/main" id="{31A97E60-9A35-D541-3B27-387C6ADE8A23}"/>
              </a:ext>
            </a:extLst>
          </p:cNvPr>
          <p:cNvCxnSpPr>
            <a:cxnSpLocks/>
          </p:cNvCxnSpPr>
          <p:nvPr/>
        </p:nvCxnSpPr>
        <p:spPr>
          <a:xfrm>
            <a:off x="6894576" y="483307"/>
            <a:ext cx="0" cy="294569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2F150B24-BC5B-2DED-5869-1DBBF7D295EE}"/>
              </a:ext>
            </a:extLst>
          </p:cNvPr>
          <p:cNvSpPr/>
          <p:nvPr/>
        </p:nvSpPr>
        <p:spPr>
          <a:xfrm>
            <a:off x="9733789" y="4983524"/>
            <a:ext cx="310323" cy="21945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17857DF5-BD53-CF89-EEAE-4D97AABE2D11}"/>
              </a:ext>
            </a:extLst>
          </p:cNvPr>
          <p:cNvSpPr/>
          <p:nvPr/>
        </p:nvSpPr>
        <p:spPr>
          <a:xfrm rot="10800000">
            <a:off x="2016253" y="5063906"/>
            <a:ext cx="310323" cy="21945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B839F6E2-5D7F-E3F6-EE21-28F0F2C60671}"/>
              </a:ext>
            </a:extLst>
          </p:cNvPr>
          <p:cNvCxnSpPr>
            <a:cxnSpLocks/>
          </p:cNvCxnSpPr>
          <p:nvPr/>
        </p:nvCxnSpPr>
        <p:spPr>
          <a:xfrm>
            <a:off x="4980432" y="3596807"/>
            <a:ext cx="0" cy="313876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BBED438-E633-D3CC-202B-3DAF155DF8BA}"/>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5098288" y="3591434"/>
            <a:ext cx="4563816" cy="3092829"/>
          </a:xfrm>
          <a:prstGeom prst="rect">
            <a:avLst/>
          </a:prstGeom>
          <a:ln w="19050">
            <a:noFill/>
            <a:prstDash val="sysDot"/>
          </a:ln>
        </p:spPr>
      </p:pic>
      <p:cxnSp>
        <p:nvCxnSpPr>
          <p:cNvPr id="8" name="Straight Connector 7">
            <a:extLst>
              <a:ext uri="{FF2B5EF4-FFF2-40B4-BE49-F238E27FC236}">
                <a16:creationId xmlns:a16="http://schemas.microsoft.com/office/drawing/2014/main" id="{BC2DCA8F-2E84-3542-B1A7-1A49EB0E9593}"/>
              </a:ext>
            </a:extLst>
          </p:cNvPr>
          <p:cNvCxnSpPr>
            <a:cxnSpLocks/>
          </p:cNvCxnSpPr>
          <p:nvPr/>
        </p:nvCxnSpPr>
        <p:spPr>
          <a:xfrm>
            <a:off x="1105408" y="389550"/>
            <a:ext cx="1043889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99935870"/>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2.xml><?xml version="1.0" encoding="utf-8"?>
<ds:datastoreItem xmlns:ds="http://schemas.openxmlformats.org/officeDocument/2006/customXml" ds:itemID="{4DEA9014-ED64-4558-B1E1-D03F0EE32BEB}">
  <ds:schemaRefs>
    <ds:schemaRef ds:uri="http://purl.org/dc/terms/"/>
    <ds:schemaRef ds:uri="http://purl.org/dc/elements/1.1/"/>
    <ds:schemaRef ds:uri="http://purl.org/dc/dcmitype/"/>
    <ds:schemaRef ds:uri="16c05727-aa75-4e4a-9b5f-8a80a1165891"/>
    <ds:schemaRef ds:uri="http://schemas.microsoft.com/office/2006/documentManagement/types"/>
    <ds:schemaRef ds:uri="71af3243-3dd4-4a8d-8c0d-dd76da1f02a5"/>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Berlin</Template>
  <TotalTime>3626</TotalTime>
  <Words>4321</Words>
  <Application>Microsoft Office PowerPoint</Application>
  <PresentationFormat>Widescreen</PresentationFormat>
  <Paragraphs>319</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VaccineCo Growth Strategy for Africa’s Vision 2040 </vt:lpstr>
      <vt:lpstr>→ Builds capacity, ensures affordable reliable supply, and creates a bankable growth platform for Vision 2040.</vt:lpstr>
      <vt:lpstr>Simple Strategy I: How we built the case (Data, Method, and Context)</vt:lpstr>
      <vt:lpstr>Simple Strategy II: Where the doses are (buys and scale)</vt:lpstr>
      <vt:lpstr>Simple Strategy III: Import Price Baseline</vt:lpstr>
      <vt:lpstr>Quantitative Strategy I: Two-speed capacity, Deliver Now, Localize next</vt:lpstr>
      <vt:lpstr>Quantitative Strategy II: Our Cost Position and the Path to Parity</vt:lpstr>
      <vt:lpstr>Quantitative Strategy III: Turn uncertainty into contracts (base, bear, bull)</vt:lpstr>
      <vt:lpstr>Qualitative Strategy I: Pathway Reverse Transfer &amp; Philanthropic Warrant</vt:lpstr>
      <vt:lpstr>Qualitative Strategy II &amp; III: Sovereign &amp; Pension Anchor with Last-Mile Equity, Health-Economic</vt:lpstr>
      <vt:lpstr>PowerPoint Presentation</vt:lpstr>
      <vt:lpstr>Appendix 1 Corridor math (country × SKU) The Numbers “fair price”</vt:lpstr>
      <vt:lpstr>Appendix 2 Model formulas and data dictionary</vt:lpstr>
      <vt:lpstr>Appendix 3 Active-ingredient &amp; Data sources</vt:lpstr>
      <vt:lpstr>Appendix 4 Financing term-sheet and Cash Engine</vt:lpstr>
      <vt:lpstr>Appendix 5 Last Mile Equity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Prashanth Nair</dc:creator>
  <cp:lastModifiedBy>Prashanth Nair</cp:lastModifiedBy>
  <cp:revision>7</cp:revision>
  <cp:lastPrinted>2025-09-16T21:13:36Z</cp:lastPrinted>
  <dcterms:created xsi:type="dcterms:W3CDTF">2025-09-14T07:50:30Z</dcterms:created>
  <dcterms:modified xsi:type="dcterms:W3CDTF">2025-09-20T10:32:26Z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